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18"/>
  </p:notesMasterIdLst>
  <p:sldIdLst>
    <p:sldId id="267" r:id="rId4"/>
    <p:sldId id="264" r:id="rId5"/>
    <p:sldId id="271" r:id="rId6"/>
    <p:sldId id="277" r:id="rId7"/>
    <p:sldId id="278" r:id="rId8"/>
    <p:sldId id="269" r:id="rId9"/>
    <p:sldId id="259" r:id="rId10"/>
    <p:sldId id="268" r:id="rId11"/>
    <p:sldId id="276" r:id="rId12"/>
    <p:sldId id="274" r:id="rId13"/>
    <p:sldId id="263" r:id="rId14"/>
    <p:sldId id="279" r:id="rId15"/>
    <p:sldId id="280"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8849" autoAdjust="0"/>
  </p:normalViewPr>
  <p:slideViewPr>
    <p:cSldViewPr>
      <p:cViewPr>
        <p:scale>
          <a:sx n="66" d="100"/>
          <a:sy n="66" d="100"/>
        </p:scale>
        <p:origin x="-6592" y="-2112"/>
      </p:cViewPr>
      <p:guideLst>
        <p:guide orient="horz" pos="2160"/>
        <p:guide pos="2880"/>
      </p:guideLst>
    </p:cSldViewPr>
  </p:slideViewPr>
  <p:notesTextViewPr>
    <p:cViewPr>
      <p:scale>
        <a:sx n="1" d="1"/>
        <a:sy n="1" d="1"/>
      </p:scale>
      <p:origin x="0" y="0"/>
    </p:cViewPr>
  </p:notesTextViewPr>
  <p:sorterViewPr>
    <p:cViewPr>
      <p:scale>
        <a:sx n="100" d="100"/>
        <a:sy n="100" d="100"/>
      </p:scale>
      <p:origin x="0" y="166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nunlist\Desktop\WRFP.SPC.Files\Asthma%20Files\Asthma%20SPC%20Data%20and%20Graphs.2014.02.02.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000" b="1"/>
              <a:t>% of patients seen in each month with Asthma 
having an Asthma Action Plan </a:t>
            </a:r>
          </a:p>
          <a:p>
            <a:pPr>
              <a:defRPr sz="2000" b="1" i="0" u="none" strike="noStrike" baseline="0">
                <a:solidFill>
                  <a:srgbClr val="000000"/>
                </a:solidFill>
                <a:latin typeface="Arial"/>
                <a:ea typeface="Arial"/>
                <a:cs typeface="Arial"/>
              </a:defRPr>
            </a:pPr>
            <a:r>
              <a:rPr lang="en-US" sz="2000" b="1"/>
              <a:t>within the preceding 12 months</a:t>
            </a:r>
          </a:p>
        </c:rich>
      </c:tx>
      <c:layout>
        <c:manualLayout>
          <c:xMode val="edge"/>
          <c:yMode val="edge"/>
          <c:x val="0.0603816666021099"/>
          <c:y val="0.00085180324681637"/>
        </c:manualLayout>
      </c:layout>
      <c:overlay val="0"/>
      <c:spPr>
        <a:noFill/>
        <a:ln w="25400">
          <a:noFill/>
        </a:ln>
      </c:spPr>
    </c:title>
    <c:autoTitleDeleted val="0"/>
    <c:plotArea>
      <c:layout>
        <c:manualLayout>
          <c:layoutTarget val="inner"/>
          <c:xMode val="edge"/>
          <c:yMode val="edge"/>
          <c:x val="0.0516717325227963"/>
          <c:y val="0.139534883720931"/>
          <c:w val="0.933130699088146"/>
          <c:h val="0.765503875968993"/>
        </c:manualLayout>
      </c:layout>
      <c:lineChart>
        <c:grouping val="standard"/>
        <c:varyColors val="0"/>
        <c:ser>
          <c:idx val="1"/>
          <c:order val="0"/>
          <c:tx>
            <c:strRef>
              <c:f>Sheet7!$H$1</c:f>
              <c:strCache>
                <c:ptCount val="1"/>
                <c:pt idx="0">
                  <c:v>UCL1</c:v>
                </c:pt>
              </c:strCache>
            </c:strRef>
          </c:tx>
          <c:spPr>
            <a:ln w="25400">
              <a:solidFill>
                <a:srgbClr val="FF0000"/>
              </a:solidFill>
              <a:prstDash val="solid"/>
            </a:ln>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Sheet7!$H$2:$H$25</c:f>
              <c:numCache>
                <c:formatCode>General</c:formatCode>
                <c:ptCount val="24"/>
                <c:pt idx="0">
                  <c:v>0.133228306586722</c:v>
                </c:pt>
                <c:pt idx="1">
                  <c:v>0.133915257467071</c:v>
                </c:pt>
                <c:pt idx="2">
                  <c:v>0.133519328967551</c:v>
                </c:pt>
                <c:pt idx="3">
                  <c:v>0.132022328391322</c:v>
                </c:pt>
                <c:pt idx="4">
                  <c:v>0.124997936980426</c:v>
                </c:pt>
                <c:pt idx="5">
                  <c:v>0.126676708821235</c:v>
                </c:pt>
              </c:numCache>
            </c:numRef>
          </c:val>
          <c:smooth val="0"/>
        </c:ser>
        <c:ser>
          <c:idx val="2"/>
          <c:order val="1"/>
          <c:tx>
            <c:strRef>
              <c:f>Sheet7!$I$1</c:f>
              <c:strCache>
                <c:ptCount val="1"/>
                <c:pt idx="0">
                  <c:v>LCL1</c:v>
                </c:pt>
              </c:strCache>
            </c:strRef>
          </c:tx>
          <c:spPr>
            <a:ln w="38100">
              <a:solidFill>
                <a:srgbClr val="FF0000"/>
              </a:solidFill>
              <a:prstDash val="solid"/>
            </a:ln>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Sheet7!$I$2:$I$25</c:f>
              <c:numCache>
                <c:formatCode>General</c:formatCode>
                <c:ptCount val="24"/>
                <c:pt idx="0">
                  <c:v>0.0316623271765983</c:v>
                </c:pt>
                <c:pt idx="1">
                  <c:v>0.0309753762962495</c:v>
                </c:pt>
                <c:pt idx="2">
                  <c:v>0.031371304795769</c:v>
                </c:pt>
                <c:pt idx="3">
                  <c:v>0.0328683053719978</c:v>
                </c:pt>
                <c:pt idx="4">
                  <c:v>0.0398926967828941</c:v>
                </c:pt>
                <c:pt idx="5">
                  <c:v>0.038213924942085</c:v>
                </c:pt>
              </c:numCache>
            </c:numRef>
          </c:val>
          <c:smooth val="0"/>
        </c:ser>
        <c:ser>
          <c:idx val="3"/>
          <c:order val="2"/>
          <c:tx>
            <c:strRef>
              <c:f>Sheet7!$J$1</c:f>
              <c:strCache>
                <c:ptCount val="1"/>
                <c:pt idx="0">
                  <c:v>CEN1</c:v>
                </c:pt>
              </c:strCache>
            </c:strRef>
          </c:tx>
          <c:spPr>
            <a:ln w="38100">
              <a:solidFill>
                <a:srgbClr val="008000"/>
              </a:solidFill>
              <a:prstDash val="solid"/>
            </a:ln>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Sheet7!$J$2:$J$25</c:f>
              <c:numCache>
                <c:formatCode>General</c:formatCode>
                <c:ptCount val="24"/>
                <c:pt idx="0">
                  <c:v>0.0824453168816601</c:v>
                </c:pt>
                <c:pt idx="1">
                  <c:v>0.0824453168816601</c:v>
                </c:pt>
                <c:pt idx="2">
                  <c:v>0.0824453168816601</c:v>
                </c:pt>
                <c:pt idx="3">
                  <c:v>0.0824453168816601</c:v>
                </c:pt>
                <c:pt idx="4">
                  <c:v>0.0824453168816601</c:v>
                </c:pt>
                <c:pt idx="5">
                  <c:v>0.0824453168816601</c:v>
                </c:pt>
              </c:numCache>
            </c:numRef>
          </c:val>
          <c:smooth val="0"/>
        </c:ser>
        <c:ser>
          <c:idx val="4"/>
          <c:order val="3"/>
          <c:tx>
            <c:strRef>
              <c:f>Sheet7!$K$1</c:f>
              <c:strCache>
                <c:ptCount val="1"/>
                <c:pt idx="0">
                  <c:v>ZAUPR1</c:v>
                </c:pt>
              </c:strCache>
            </c:strRef>
          </c:tx>
          <c:spPr>
            <a:ln w="25400">
              <a:noFill/>
            </a:ln>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Sheet7!$K$2:$K$25</c:f>
              <c:numCache>
                <c:formatCode>General</c:formatCode>
                <c:ptCount val="24"/>
                <c:pt idx="0">
                  <c:v>0.116300643351701</c:v>
                </c:pt>
                <c:pt idx="1">
                  <c:v>0.116758610605267</c:v>
                </c:pt>
                <c:pt idx="2">
                  <c:v>0.116494658272254</c:v>
                </c:pt>
                <c:pt idx="3">
                  <c:v>0.115496657888102</c:v>
                </c:pt>
                <c:pt idx="4">
                  <c:v>0.110813730280837</c:v>
                </c:pt>
                <c:pt idx="5">
                  <c:v>0.111932911508044</c:v>
                </c:pt>
              </c:numCache>
            </c:numRef>
          </c:val>
          <c:smooth val="0"/>
        </c:ser>
        <c:ser>
          <c:idx val="5"/>
          <c:order val="4"/>
          <c:tx>
            <c:strRef>
              <c:f>Sheet7!$L$1</c:f>
              <c:strCache>
                <c:ptCount val="1"/>
                <c:pt idx="0">
                  <c:v>ZALWR1</c:v>
                </c:pt>
              </c:strCache>
            </c:strRef>
          </c:tx>
          <c:spPr>
            <a:ln w="25400">
              <a:noFill/>
            </a:ln>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Sheet7!$L$2:$L$25</c:f>
              <c:numCache>
                <c:formatCode>General</c:formatCode>
                <c:ptCount val="24"/>
                <c:pt idx="0">
                  <c:v>0.0485899904116189</c:v>
                </c:pt>
                <c:pt idx="1">
                  <c:v>0.048132023158053</c:v>
                </c:pt>
                <c:pt idx="2">
                  <c:v>0.048395975491066</c:v>
                </c:pt>
                <c:pt idx="3">
                  <c:v>0.0493939758752186</c:v>
                </c:pt>
                <c:pt idx="4">
                  <c:v>0.0540769034824828</c:v>
                </c:pt>
                <c:pt idx="5">
                  <c:v>0.0529577222552767</c:v>
                </c:pt>
              </c:numCache>
            </c:numRef>
          </c:val>
          <c:smooth val="0"/>
        </c:ser>
        <c:ser>
          <c:idx val="6"/>
          <c:order val="5"/>
          <c:tx>
            <c:strRef>
              <c:f>Sheet7!$M$1</c:f>
              <c:strCache>
                <c:ptCount val="1"/>
                <c:pt idx="0">
                  <c:v>ZBUPR1</c:v>
                </c:pt>
              </c:strCache>
            </c:strRef>
          </c:tx>
          <c:spPr>
            <a:ln w="25400">
              <a:noFill/>
            </a:ln>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Sheet7!$M$2:$M$25</c:f>
              <c:numCache>
                <c:formatCode>General</c:formatCode>
                <c:ptCount val="24"/>
                <c:pt idx="0">
                  <c:v>0.0993729801166807</c:v>
                </c:pt>
                <c:pt idx="1">
                  <c:v>0.0996019637434637</c:v>
                </c:pt>
                <c:pt idx="2">
                  <c:v>0.0994699875769572</c:v>
                </c:pt>
                <c:pt idx="3">
                  <c:v>0.0989709873848809</c:v>
                </c:pt>
                <c:pt idx="4">
                  <c:v>0.0966295235812488</c:v>
                </c:pt>
                <c:pt idx="5">
                  <c:v>0.0971891141948518</c:v>
                </c:pt>
              </c:numCache>
            </c:numRef>
          </c:val>
          <c:smooth val="0"/>
        </c:ser>
        <c:ser>
          <c:idx val="7"/>
          <c:order val="6"/>
          <c:tx>
            <c:strRef>
              <c:f>Sheet7!$N$1</c:f>
              <c:strCache>
                <c:ptCount val="1"/>
                <c:pt idx="0">
                  <c:v>ZBLWR1</c:v>
                </c:pt>
              </c:strCache>
            </c:strRef>
          </c:tx>
          <c:spPr>
            <a:ln w="25400">
              <a:noFill/>
            </a:ln>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Sheet7!$N$2:$N$25</c:f>
              <c:numCache>
                <c:formatCode>General</c:formatCode>
                <c:ptCount val="24"/>
                <c:pt idx="0">
                  <c:v>0.0655176536466395</c:v>
                </c:pt>
                <c:pt idx="1">
                  <c:v>0.0652886700198566</c:v>
                </c:pt>
                <c:pt idx="2">
                  <c:v>0.0654206461863631</c:v>
                </c:pt>
                <c:pt idx="3">
                  <c:v>0.0659196463784394</c:v>
                </c:pt>
                <c:pt idx="4">
                  <c:v>0.0682611101820714</c:v>
                </c:pt>
                <c:pt idx="5">
                  <c:v>0.0677015195684684</c:v>
                </c:pt>
              </c:numCache>
            </c:numRef>
          </c:val>
          <c:smooth val="0"/>
        </c:ser>
        <c:ser>
          <c:idx val="0"/>
          <c:order val="7"/>
          <c:tx>
            <c:strRef>
              <c:f>Sheet7!$O$1</c:f>
              <c:strCache>
                <c:ptCount val="1"/>
                <c:pt idx="0">
                  <c:v>PRISERIES1</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dPt>
            <c:idx val="0"/>
            <c:marker>
              <c:spPr>
                <a:solidFill>
                  <a:srgbClr val="FF0000"/>
                </a:solidFill>
                <a:ln>
                  <a:solidFill>
                    <a:srgbClr val="000080"/>
                  </a:solidFill>
                  <a:prstDash val="solid"/>
                </a:ln>
              </c:spPr>
            </c:marker>
            <c:bubble3D val="0"/>
          </c:dPt>
          <c:dPt>
            <c:idx val="1"/>
            <c:marker>
              <c:spPr>
                <a:solidFill>
                  <a:srgbClr val="FF0000"/>
                </a:solidFill>
                <a:ln>
                  <a:solidFill>
                    <a:srgbClr val="000080"/>
                  </a:solidFill>
                  <a:prstDash val="solid"/>
                </a:ln>
              </c:spPr>
            </c:marker>
            <c:bubble3D val="0"/>
          </c:dPt>
          <c:dPt>
            <c:idx val="2"/>
            <c:marker>
              <c:spPr>
                <a:solidFill>
                  <a:srgbClr val="FF0000"/>
                </a:solidFill>
                <a:ln>
                  <a:solidFill>
                    <a:srgbClr val="000080"/>
                  </a:solidFill>
                  <a:prstDash val="solid"/>
                </a:ln>
              </c:spPr>
            </c:marker>
            <c:bubble3D val="0"/>
          </c:dPt>
          <c:dPt>
            <c:idx val="4"/>
            <c:marker>
              <c:spPr>
                <a:solidFill>
                  <a:srgbClr val="FF0000"/>
                </a:solidFill>
                <a:ln>
                  <a:solidFill>
                    <a:srgbClr val="000080"/>
                  </a:solidFill>
                  <a:prstDash val="solid"/>
                </a:ln>
              </c:spPr>
            </c:marker>
            <c:bubble3D val="0"/>
          </c:dPt>
          <c:dPt>
            <c:idx val="5"/>
            <c:marker>
              <c:spPr>
                <a:solidFill>
                  <a:srgbClr val="FF0000"/>
                </a:solidFill>
                <a:ln>
                  <a:solidFill>
                    <a:srgbClr val="000080"/>
                  </a:solidFill>
                  <a:prstDash val="solid"/>
                </a:ln>
              </c:spPr>
            </c:marker>
            <c:bubble3D val="0"/>
          </c:dPt>
          <c:dPt>
            <c:idx val="6"/>
            <c:bubble3D val="0"/>
          </c:dPt>
          <c:dPt>
            <c:idx val="7"/>
            <c:bubble3D val="0"/>
          </c:dPt>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Sheet7!$O$2:$O$25</c:f>
              <c:numCache>
                <c:formatCode>General</c:formatCode>
                <c:ptCount val="24"/>
                <c:pt idx="0">
                  <c:v>0.0</c:v>
                </c:pt>
                <c:pt idx="1">
                  <c:v>0.0</c:v>
                </c:pt>
                <c:pt idx="2">
                  <c:v>0.00766283524904214</c:v>
                </c:pt>
                <c:pt idx="3">
                  <c:v>0.108303249097473</c:v>
                </c:pt>
                <c:pt idx="4">
                  <c:v>0.132978723404255</c:v>
                </c:pt>
                <c:pt idx="5">
                  <c:v>0.186781609195402</c:v>
                </c:pt>
              </c:numCache>
            </c:numRef>
          </c:val>
          <c:smooth val="0"/>
        </c:ser>
        <c:ser>
          <c:idx val="8"/>
          <c:order val="8"/>
          <c:tx>
            <c:strRef>
              <c:f>Sheet7!$P$1</c:f>
              <c:strCache>
                <c:ptCount val="1"/>
                <c:pt idx="0">
                  <c:v>UCL2</c:v>
                </c:pt>
              </c:strCache>
            </c:strRef>
          </c:tx>
          <c:spPr>
            <a:ln w="25400">
              <a:solidFill>
                <a:srgbClr val="FF0000"/>
              </a:solidFill>
              <a:prstDash val="solid"/>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Sheet7!$P$2:$P$25</c:f>
              <c:numCache>
                <c:formatCode>General</c:formatCode>
                <c:ptCount val="24"/>
                <c:pt idx="6">
                  <c:v>0.33041361016667</c:v>
                </c:pt>
                <c:pt idx="7">
                  <c:v>0.329096329718543</c:v>
                </c:pt>
                <c:pt idx="8">
                  <c:v>0.32264483274695</c:v>
                </c:pt>
                <c:pt idx="9">
                  <c:v>0.335110814832956</c:v>
                </c:pt>
                <c:pt idx="10">
                  <c:v>0.333736168182387</c:v>
                </c:pt>
                <c:pt idx="11">
                  <c:v>0.326589970661608</c:v>
                </c:pt>
                <c:pt idx="12">
                  <c:v>0.329934436363928</c:v>
                </c:pt>
              </c:numCache>
            </c:numRef>
          </c:val>
          <c:smooth val="0"/>
        </c:ser>
        <c:ser>
          <c:idx val="9"/>
          <c:order val="9"/>
          <c:tx>
            <c:strRef>
              <c:f>Sheet7!$Q$1</c:f>
              <c:strCache>
                <c:ptCount val="1"/>
                <c:pt idx="0">
                  <c:v>LCL2</c:v>
                </c:pt>
              </c:strCache>
            </c:strRef>
          </c:tx>
          <c:spPr>
            <a:ln w="38100">
              <a:solidFill>
                <a:srgbClr val="FF0000"/>
              </a:solidFill>
              <a:prstDash val="solid"/>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Sheet7!$Q$2:$Q$25</c:f>
              <c:numCache>
                <c:formatCode>General</c:formatCode>
                <c:ptCount val="24"/>
                <c:pt idx="6">
                  <c:v>0.191359029525045</c:v>
                </c:pt>
                <c:pt idx="7">
                  <c:v>0.192676309973172</c:v>
                </c:pt>
                <c:pt idx="8">
                  <c:v>0.199127806944764</c:v>
                </c:pt>
                <c:pt idx="9">
                  <c:v>0.186661824858759</c:v>
                </c:pt>
                <c:pt idx="10">
                  <c:v>0.188036471509328</c:v>
                </c:pt>
                <c:pt idx="11">
                  <c:v>0.195182669030107</c:v>
                </c:pt>
                <c:pt idx="12">
                  <c:v>0.191838203327787</c:v>
                </c:pt>
              </c:numCache>
            </c:numRef>
          </c:val>
          <c:smooth val="0"/>
        </c:ser>
        <c:ser>
          <c:idx val="10"/>
          <c:order val="10"/>
          <c:tx>
            <c:strRef>
              <c:f>Sheet7!$R$1</c:f>
              <c:strCache>
                <c:ptCount val="1"/>
                <c:pt idx="0">
                  <c:v>CEN2</c:v>
                </c:pt>
              </c:strCache>
            </c:strRef>
          </c:tx>
          <c:spPr>
            <a:ln w="38100">
              <a:solidFill>
                <a:srgbClr val="008000"/>
              </a:solidFill>
              <a:prstDash val="solid"/>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Sheet7!$R$2:$R$25</c:f>
              <c:numCache>
                <c:formatCode>General</c:formatCode>
                <c:ptCount val="24"/>
                <c:pt idx="6">
                  <c:v>0.260886319845858</c:v>
                </c:pt>
                <c:pt idx="7">
                  <c:v>0.260886319845858</c:v>
                </c:pt>
                <c:pt idx="8">
                  <c:v>0.260886319845858</c:v>
                </c:pt>
                <c:pt idx="9">
                  <c:v>0.260886319845858</c:v>
                </c:pt>
                <c:pt idx="10">
                  <c:v>0.260886319845858</c:v>
                </c:pt>
                <c:pt idx="11">
                  <c:v>0.260886319845858</c:v>
                </c:pt>
                <c:pt idx="12">
                  <c:v>0.260886319845858</c:v>
                </c:pt>
              </c:numCache>
            </c:numRef>
          </c:val>
          <c:smooth val="0"/>
        </c:ser>
        <c:ser>
          <c:idx val="11"/>
          <c:order val="11"/>
          <c:tx>
            <c:strRef>
              <c:f>Sheet7!$S$1</c:f>
              <c:strCache>
                <c:ptCount val="1"/>
                <c:pt idx="0">
                  <c:v>ZAUPR2</c:v>
                </c:pt>
              </c:strCache>
            </c:strRef>
          </c:tx>
          <c:spPr>
            <a:ln w="25400">
              <a:noFill/>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Sheet7!$S$2:$S$25</c:f>
              <c:numCache>
                <c:formatCode>General</c:formatCode>
                <c:ptCount val="24"/>
                <c:pt idx="6">
                  <c:v>0.307237846726399</c:v>
                </c:pt>
                <c:pt idx="7">
                  <c:v>0.306359659760981</c:v>
                </c:pt>
                <c:pt idx="8">
                  <c:v>0.302058661779919</c:v>
                </c:pt>
                <c:pt idx="9">
                  <c:v>0.310369316503923</c:v>
                </c:pt>
                <c:pt idx="10">
                  <c:v>0.309452885403544</c:v>
                </c:pt>
                <c:pt idx="11">
                  <c:v>0.304688753723025</c:v>
                </c:pt>
                <c:pt idx="12">
                  <c:v>0.306918397524571</c:v>
                </c:pt>
              </c:numCache>
            </c:numRef>
          </c:val>
          <c:smooth val="0"/>
        </c:ser>
        <c:ser>
          <c:idx val="12"/>
          <c:order val="12"/>
          <c:tx>
            <c:strRef>
              <c:f>Sheet7!$T$1</c:f>
              <c:strCache>
                <c:ptCount val="1"/>
                <c:pt idx="0">
                  <c:v>ZALWR2</c:v>
                </c:pt>
              </c:strCache>
            </c:strRef>
          </c:tx>
          <c:spPr>
            <a:ln w="25400">
              <a:noFill/>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Sheet7!$T$2:$T$25</c:f>
              <c:numCache>
                <c:formatCode>General</c:formatCode>
                <c:ptCount val="24"/>
                <c:pt idx="6">
                  <c:v>0.214534792965316</c:v>
                </c:pt>
                <c:pt idx="7">
                  <c:v>0.215412979930734</c:v>
                </c:pt>
                <c:pt idx="8">
                  <c:v>0.219713977911795</c:v>
                </c:pt>
                <c:pt idx="9">
                  <c:v>0.211403323187792</c:v>
                </c:pt>
                <c:pt idx="10">
                  <c:v>0.212319754288171</c:v>
                </c:pt>
                <c:pt idx="11">
                  <c:v>0.21708388596869</c:v>
                </c:pt>
                <c:pt idx="12">
                  <c:v>0.214854242167144</c:v>
                </c:pt>
              </c:numCache>
            </c:numRef>
          </c:val>
          <c:smooth val="0"/>
        </c:ser>
        <c:ser>
          <c:idx val="13"/>
          <c:order val="13"/>
          <c:tx>
            <c:strRef>
              <c:f>Sheet7!$U$1</c:f>
              <c:strCache>
                <c:ptCount val="1"/>
                <c:pt idx="0">
                  <c:v>ZBUPR2</c:v>
                </c:pt>
              </c:strCache>
            </c:strRef>
          </c:tx>
          <c:spPr>
            <a:ln w="25400">
              <a:noFill/>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Sheet7!$U$2:$U$25</c:f>
              <c:numCache>
                <c:formatCode>General</c:formatCode>
                <c:ptCount val="24"/>
                <c:pt idx="6">
                  <c:v>0.284062083286128</c:v>
                </c:pt>
                <c:pt idx="7">
                  <c:v>0.283622989803419</c:v>
                </c:pt>
                <c:pt idx="8">
                  <c:v>0.281472490812888</c:v>
                </c:pt>
                <c:pt idx="9">
                  <c:v>0.28562781817489</c:v>
                </c:pt>
                <c:pt idx="10">
                  <c:v>0.2851696026247</c:v>
                </c:pt>
                <c:pt idx="11">
                  <c:v>0.282787536784441</c:v>
                </c:pt>
                <c:pt idx="12">
                  <c:v>0.283902358685214</c:v>
                </c:pt>
              </c:numCache>
            </c:numRef>
          </c:val>
          <c:smooth val="0"/>
        </c:ser>
        <c:ser>
          <c:idx val="14"/>
          <c:order val="14"/>
          <c:tx>
            <c:strRef>
              <c:f>Sheet7!$V$1</c:f>
              <c:strCache>
                <c:ptCount val="1"/>
                <c:pt idx="0">
                  <c:v>ZBLWR2</c:v>
                </c:pt>
              </c:strCache>
            </c:strRef>
          </c:tx>
          <c:spPr>
            <a:ln w="25400">
              <a:noFill/>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Sheet7!$V$2:$V$25</c:f>
              <c:numCache>
                <c:formatCode>General</c:formatCode>
                <c:ptCount val="24"/>
                <c:pt idx="6">
                  <c:v>0.237710556405587</c:v>
                </c:pt>
                <c:pt idx="7">
                  <c:v>0.238149649888296</c:v>
                </c:pt>
                <c:pt idx="8">
                  <c:v>0.240300148878826</c:v>
                </c:pt>
                <c:pt idx="9">
                  <c:v>0.236144821516825</c:v>
                </c:pt>
                <c:pt idx="10">
                  <c:v>0.236603037067014</c:v>
                </c:pt>
                <c:pt idx="11">
                  <c:v>0.238985102907274</c:v>
                </c:pt>
                <c:pt idx="12">
                  <c:v>0.2378702810065</c:v>
                </c:pt>
              </c:numCache>
            </c:numRef>
          </c:val>
          <c:smooth val="0"/>
        </c:ser>
        <c:ser>
          <c:idx val="15"/>
          <c:order val="15"/>
          <c:tx>
            <c:strRef>
              <c:f>Sheet7!$W$1</c:f>
              <c:strCache>
                <c:ptCount val="1"/>
                <c:pt idx="0">
                  <c:v>PRISERIES2</c:v>
                </c:pt>
              </c:strCache>
            </c:strRef>
          </c:tx>
          <c:spPr>
            <a:ln w="25400">
              <a:solidFill>
                <a:srgbClr val="000080"/>
              </a:solidFill>
              <a:prstDash val="solid"/>
            </a:ln>
            <a:effectLst/>
          </c:spPr>
          <c:marker>
            <c:symbol val="diamond"/>
            <c:size val="7"/>
            <c:spPr>
              <a:solidFill>
                <a:srgbClr val="000080"/>
              </a:solidFill>
              <a:ln>
                <a:solidFill>
                  <a:srgbClr val="000080"/>
                </a:solidFill>
                <a:prstDash val="solid"/>
              </a:ln>
            </c:spPr>
          </c:marker>
          <c:dPt>
            <c:idx val="8"/>
            <c:bubble3D val="0"/>
          </c:dPt>
          <c:dPt>
            <c:idx val="11"/>
            <c:marker>
              <c:spPr>
                <a:solidFill>
                  <a:srgbClr val="FF0000"/>
                </a:solidFill>
                <a:ln>
                  <a:solidFill>
                    <a:srgbClr val="000080"/>
                  </a:solidFill>
                  <a:prstDash val="solid"/>
                </a:ln>
              </c:spPr>
            </c:marker>
            <c:bubble3D val="0"/>
          </c:dPt>
          <c:dPt>
            <c:idx val="13"/>
            <c:bubble3D val="0"/>
          </c:dPt>
          <c:dPt>
            <c:idx val="14"/>
            <c:bubble3D val="0"/>
          </c:dPt>
          <c:dPt>
            <c:idx val="15"/>
            <c:bubble3D val="0"/>
          </c:dPt>
          <c:dPt>
            <c:idx val="16"/>
            <c:bubble3D val="0"/>
          </c:dPt>
          <c:dPt>
            <c:idx val="17"/>
            <c:bubble3D val="0"/>
          </c:dPt>
          <c:dPt>
            <c:idx val="18"/>
            <c:bubble3D val="0"/>
          </c:dPt>
          <c:dPt>
            <c:idx val="19"/>
            <c:bubble3D val="0"/>
          </c:dPt>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Sheet7!$W$2:$W$25</c:f>
              <c:numCache>
                <c:formatCode>General</c:formatCode>
                <c:ptCount val="24"/>
                <c:pt idx="6">
                  <c:v>0.231197771587744</c:v>
                </c:pt>
                <c:pt idx="7">
                  <c:v>0.225201072386059</c:v>
                </c:pt>
                <c:pt idx="8">
                  <c:v>0.202197802197802</c:v>
                </c:pt>
                <c:pt idx="9">
                  <c:v>0.263492063492064</c:v>
                </c:pt>
                <c:pt idx="10">
                  <c:v>0.314984709480122</c:v>
                </c:pt>
                <c:pt idx="11">
                  <c:v>0.328358208955224</c:v>
                </c:pt>
                <c:pt idx="12">
                  <c:v>0.274725274725275</c:v>
                </c:pt>
              </c:numCache>
            </c:numRef>
          </c:val>
          <c:smooth val="0"/>
        </c:ser>
        <c:ser>
          <c:idx val="16"/>
          <c:order val="16"/>
          <c:tx>
            <c:strRef>
              <c:f>Sheet7!$X$1</c:f>
              <c:strCache>
                <c:ptCount val="1"/>
                <c:pt idx="0">
                  <c:v>UCL3</c:v>
                </c:pt>
              </c:strCache>
            </c:strRef>
          </c:tx>
          <c:spPr>
            <a:ln w="25400">
              <a:solidFill>
                <a:srgbClr val="FF0000"/>
              </a:solidFill>
              <a:prstDash val="solid"/>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Sheet7!$X$2:$X$25</c:f>
              <c:numCache>
                <c:formatCode>General</c:formatCode>
                <c:ptCount val="24"/>
                <c:pt idx="13">
                  <c:v>0.491925695654258</c:v>
                </c:pt>
                <c:pt idx="14">
                  <c:v>0.492070726448589</c:v>
                </c:pt>
                <c:pt idx="15">
                  <c:v>0.4913528422504</c:v>
                </c:pt>
                <c:pt idx="16">
                  <c:v>0.483407242747905</c:v>
                </c:pt>
                <c:pt idx="17">
                  <c:v>0.481573163890262</c:v>
                </c:pt>
                <c:pt idx="18">
                  <c:v>0.488651586399922</c:v>
                </c:pt>
                <c:pt idx="19">
                  <c:v>0.478612268124304</c:v>
                </c:pt>
                <c:pt idx="20">
                  <c:v>0.477174880700624</c:v>
                </c:pt>
                <c:pt idx="21">
                  <c:v>0.481183067529845</c:v>
                </c:pt>
                <c:pt idx="22">
                  <c:v>0.475512241820397</c:v>
                </c:pt>
                <c:pt idx="23">
                  <c:v>0.477505371106414</c:v>
                </c:pt>
              </c:numCache>
            </c:numRef>
          </c:val>
          <c:smooth val="0"/>
        </c:ser>
        <c:ser>
          <c:idx val="17"/>
          <c:order val="17"/>
          <c:tx>
            <c:strRef>
              <c:f>Sheet7!$Y$1</c:f>
              <c:strCache>
                <c:ptCount val="1"/>
                <c:pt idx="0">
                  <c:v>LCL3</c:v>
                </c:pt>
              </c:strCache>
            </c:strRef>
          </c:tx>
          <c:spPr>
            <a:ln w="38100">
              <a:solidFill>
                <a:srgbClr val="FF0000"/>
              </a:solidFill>
              <a:prstDash val="solid"/>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Sheet7!$Y$2:$Y$25</c:f>
              <c:numCache>
                <c:formatCode>General</c:formatCode>
                <c:ptCount val="24"/>
                <c:pt idx="13">
                  <c:v>0.320644450249221</c:v>
                </c:pt>
                <c:pt idx="14">
                  <c:v>0.32049941945489</c:v>
                </c:pt>
                <c:pt idx="15">
                  <c:v>0.321217303653079</c:v>
                </c:pt>
                <c:pt idx="16">
                  <c:v>0.329162903155574</c:v>
                </c:pt>
                <c:pt idx="17">
                  <c:v>0.330996982013217</c:v>
                </c:pt>
                <c:pt idx="18">
                  <c:v>0.323918559503558</c:v>
                </c:pt>
                <c:pt idx="19">
                  <c:v>0.333957877779175</c:v>
                </c:pt>
                <c:pt idx="20">
                  <c:v>0.335395265202856</c:v>
                </c:pt>
                <c:pt idx="21">
                  <c:v>0.331387078373635</c:v>
                </c:pt>
                <c:pt idx="22">
                  <c:v>0.337057904083082</c:v>
                </c:pt>
                <c:pt idx="23">
                  <c:v>0.335064774797065</c:v>
                </c:pt>
              </c:numCache>
            </c:numRef>
          </c:val>
          <c:smooth val="0"/>
        </c:ser>
        <c:ser>
          <c:idx val="18"/>
          <c:order val="18"/>
          <c:tx>
            <c:strRef>
              <c:f>Sheet7!$Z$1</c:f>
              <c:strCache>
                <c:ptCount val="1"/>
                <c:pt idx="0">
                  <c:v>CEN3</c:v>
                </c:pt>
              </c:strCache>
            </c:strRef>
          </c:tx>
          <c:spPr>
            <a:ln w="38100">
              <a:solidFill>
                <a:srgbClr val="008000"/>
              </a:solidFill>
              <a:prstDash val="solid"/>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Sheet7!$Z$2:$Z$25</c:f>
              <c:numCache>
                <c:formatCode>General</c:formatCode>
                <c:ptCount val="24"/>
                <c:pt idx="13">
                  <c:v>0.40628507295174</c:v>
                </c:pt>
                <c:pt idx="14">
                  <c:v>0.40628507295174</c:v>
                </c:pt>
                <c:pt idx="15">
                  <c:v>0.40628507295174</c:v>
                </c:pt>
                <c:pt idx="16">
                  <c:v>0.40628507295174</c:v>
                </c:pt>
                <c:pt idx="17">
                  <c:v>0.40628507295174</c:v>
                </c:pt>
                <c:pt idx="18">
                  <c:v>0.40628507295174</c:v>
                </c:pt>
                <c:pt idx="19">
                  <c:v>0.40628507295174</c:v>
                </c:pt>
                <c:pt idx="20">
                  <c:v>0.40628507295174</c:v>
                </c:pt>
                <c:pt idx="21">
                  <c:v>0.40628507295174</c:v>
                </c:pt>
                <c:pt idx="22">
                  <c:v>0.40628507295174</c:v>
                </c:pt>
                <c:pt idx="23">
                  <c:v>0.40628507295174</c:v>
                </c:pt>
              </c:numCache>
            </c:numRef>
          </c:val>
          <c:smooth val="0"/>
        </c:ser>
        <c:ser>
          <c:idx val="19"/>
          <c:order val="19"/>
          <c:tx>
            <c:strRef>
              <c:f>Sheet7!$AA$1</c:f>
              <c:strCache>
                <c:ptCount val="1"/>
                <c:pt idx="0">
                  <c:v>ZAUPR3</c:v>
                </c:pt>
              </c:strCache>
            </c:strRef>
          </c:tx>
          <c:spPr>
            <a:ln w="25400">
              <a:noFill/>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Sheet7!$AA$2:$AA$25</c:f>
              <c:numCache>
                <c:formatCode>General</c:formatCode>
                <c:ptCount val="24"/>
                <c:pt idx="13">
                  <c:v>0.463378821420085</c:v>
                </c:pt>
                <c:pt idx="14">
                  <c:v>0.463475508616306</c:v>
                </c:pt>
                <c:pt idx="15">
                  <c:v>0.462996919150847</c:v>
                </c:pt>
                <c:pt idx="16">
                  <c:v>0.45769985281585</c:v>
                </c:pt>
                <c:pt idx="17">
                  <c:v>0.456477133577421</c:v>
                </c:pt>
                <c:pt idx="18">
                  <c:v>0.461196081917194</c:v>
                </c:pt>
                <c:pt idx="19">
                  <c:v>0.454503203066783</c:v>
                </c:pt>
                <c:pt idx="20">
                  <c:v>0.453544944784329</c:v>
                </c:pt>
                <c:pt idx="21">
                  <c:v>0.456217069337143</c:v>
                </c:pt>
                <c:pt idx="22">
                  <c:v>0.452436518864178</c:v>
                </c:pt>
                <c:pt idx="23">
                  <c:v>0.453765271721523</c:v>
                </c:pt>
              </c:numCache>
            </c:numRef>
          </c:val>
          <c:smooth val="0"/>
        </c:ser>
        <c:ser>
          <c:idx val="20"/>
          <c:order val="20"/>
          <c:tx>
            <c:strRef>
              <c:f>Sheet7!$AB$1</c:f>
              <c:strCache>
                <c:ptCount val="1"/>
                <c:pt idx="0">
                  <c:v>ZALWR3</c:v>
                </c:pt>
              </c:strCache>
            </c:strRef>
          </c:tx>
          <c:spPr>
            <a:ln w="25400">
              <a:noFill/>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Sheet7!$AB$2:$AB$25</c:f>
              <c:numCache>
                <c:formatCode>General</c:formatCode>
                <c:ptCount val="24"/>
                <c:pt idx="13">
                  <c:v>0.349191324483394</c:v>
                </c:pt>
                <c:pt idx="14">
                  <c:v>0.349094637287173</c:v>
                </c:pt>
                <c:pt idx="15">
                  <c:v>0.349573226752632</c:v>
                </c:pt>
                <c:pt idx="16">
                  <c:v>0.354870293087629</c:v>
                </c:pt>
                <c:pt idx="17">
                  <c:v>0.356093012326058</c:v>
                </c:pt>
                <c:pt idx="18">
                  <c:v>0.351374063986285</c:v>
                </c:pt>
                <c:pt idx="19">
                  <c:v>0.358066942836697</c:v>
                </c:pt>
                <c:pt idx="20">
                  <c:v>0.35902520111915</c:v>
                </c:pt>
                <c:pt idx="21">
                  <c:v>0.356353076566336</c:v>
                </c:pt>
                <c:pt idx="22">
                  <c:v>0.360133627039301</c:v>
                </c:pt>
                <c:pt idx="23">
                  <c:v>0.358804874181956</c:v>
                </c:pt>
              </c:numCache>
            </c:numRef>
          </c:val>
          <c:smooth val="0"/>
        </c:ser>
        <c:ser>
          <c:idx val="21"/>
          <c:order val="21"/>
          <c:tx>
            <c:strRef>
              <c:f>Sheet7!$AC$1</c:f>
              <c:strCache>
                <c:ptCount val="1"/>
                <c:pt idx="0">
                  <c:v>ZBUPR3</c:v>
                </c:pt>
              </c:strCache>
            </c:strRef>
          </c:tx>
          <c:spPr>
            <a:ln w="25400">
              <a:noFill/>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Sheet7!$AC$2:$AC$25</c:f>
              <c:numCache>
                <c:formatCode>General</c:formatCode>
                <c:ptCount val="24"/>
                <c:pt idx="13">
                  <c:v>0.434831947185913</c:v>
                </c:pt>
                <c:pt idx="14">
                  <c:v>0.434880290784023</c:v>
                </c:pt>
                <c:pt idx="15">
                  <c:v>0.434640996051293</c:v>
                </c:pt>
                <c:pt idx="16">
                  <c:v>0.431992462883795</c:v>
                </c:pt>
                <c:pt idx="17">
                  <c:v>0.431381103264581</c:v>
                </c:pt>
                <c:pt idx="18">
                  <c:v>0.433740577434467</c:v>
                </c:pt>
                <c:pt idx="19">
                  <c:v>0.430394138009261</c:v>
                </c:pt>
                <c:pt idx="20">
                  <c:v>0.429915008868034</c:v>
                </c:pt>
                <c:pt idx="21">
                  <c:v>0.431251071144441</c:v>
                </c:pt>
                <c:pt idx="22">
                  <c:v>0.429360795907959</c:v>
                </c:pt>
                <c:pt idx="23">
                  <c:v>0.430025172336631</c:v>
                </c:pt>
              </c:numCache>
            </c:numRef>
          </c:val>
          <c:smooth val="0"/>
        </c:ser>
        <c:ser>
          <c:idx val="22"/>
          <c:order val="22"/>
          <c:tx>
            <c:strRef>
              <c:f>Sheet7!$AD$1</c:f>
              <c:strCache>
                <c:ptCount val="1"/>
                <c:pt idx="0">
                  <c:v>ZBLWR3</c:v>
                </c:pt>
              </c:strCache>
            </c:strRef>
          </c:tx>
          <c:spPr>
            <a:ln w="25400">
              <a:noFill/>
            </a:ln>
            <a:effectLst/>
          </c:spPr>
          <c:marker>
            <c:symbol val="none"/>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Sheet7!$AD$2:$AD$25</c:f>
              <c:numCache>
                <c:formatCode>General</c:formatCode>
                <c:ptCount val="24"/>
                <c:pt idx="13">
                  <c:v>0.377738198717567</c:v>
                </c:pt>
                <c:pt idx="14">
                  <c:v>0.377689855119456</c:v>
                </c:pt>
                <c:pt idx="15">
                  <c:v>0.377929149852186</c:v>
                </c:pt>
                <c:pt idx="16">
                  <c:v>0.380577683019684</c:v>
                </c:pt>
                <c:pt idx="17">
                  <c:v>0.381189042638899</c:v>
                </c:pt>
                <c:pt idx="18">
                  <c:v>0.378829568469012</c:v>
                </c:pt>
                <c:pt idx="19">
                  <c:v>0.382176007894218</c:v>
                </c:pt>
                <c:pt idx="20">
                  <c:v>0.382655137035445</c:v>
                </c:pt>
                <c:pt idx="21">
                  <c:v>0.381319074759038</c:v>
                </c:pt>
                <c:pt idx="22">
                  <c:v>0.38320934999552</c:v>
                </c:pt>
                <c:pt idx="23">
                  <c:v>0.382544973566848</c:v>
                </c:pt>
              </c:numCache>
            </c:numRef>
          </c:val>
          <c:smooth val="0"/>
        </c:ser>
        <c:ser>
          <c:idx val="23"/>
          <c:order val="23"/>
          <c:tx>
            <c:strRef>
              <c:f>Sheet7!$AE$1</c:f>
              <c:strCache>
                <c:ptCount val="1"/>
                <c:pt idx="0">
                  <c:v>PRISERIES3</c:v>
                </c:pt>
              </c:strCache>
            </c:strRef>
          </c:tx>
          <c:spPr>
            <a:ln w="25400">
              <a:solidFill>
                <a:srgbClr val="000080"/>
              </a:solidFill>
              <a:prstDash val="solid"/>
            </a:ln>
            <a:effectLst/>
          </c:spPr>
          <c:marker>
            <c:symbol val="diamond"/>
            <c:size val="7"/>
            <c:spPr>
              <a:solidFill>
                <a:srgbClr val="000080"/>
              </a:solidFill>
              <a:ln>
                <a:solidFill>
                  <a:srgbClr val="000080"/>
                </a:solidFill>
                <a:prstDash val="solid"/>
              </a:ln>
            </c:spPr>
          </c:marker>
          <c:cat>
            <c:numRef>
              <c:f>Sheet7!$G$2:$G$25</c:f>
              <c:numCache>
                <c:formatCode>m/d/yyyy</c:formatCode>
                <c:ptCount val="24"/>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41377.0</c:v>
                </c:pt>
                <c:pt idx="15">
                  <c:v>41407.0</c:v>
                </c:pt>
                <c:pt idx="16">
                  <c:v>41426.0</c:v>
                </c:pt>
                <c:pt idx="17">
                  <c:v>41456.0</c:v>
                </c:pt>
                <c:pt idx="18">
                  <c:v>41487.0</c:v>
                </c:pt>
                <c:pt idx="19">
                  <c:v>41518.0</c:v>
                </c:pt>
                <c:pt idx="20">
                  <c:v>41548.0</c:v>
                </c:pt>
                <c:pt idx="21">
                  <c:v>41579.0</c:v>
                </c:pt>
                <c:pt idx="22">
                  <c:v>41609.0</c:v>
                </c:pt>
                <c:pt idx="23">
                  <c:v>41640.0</c:v>
                </c:pt>
              </c:numCache>
            </c:numRef>
          </c:cat>
          <c:val>
            <c:numRef>
              <c:f>Sheet7!$AE$2:$AE$25</c:f>
              <c:numCache>
                <c:formatCode>General</c:formatCode>
                <c:ptCount val="24"/>
                <c:pt idx="13">
                  <c:v>0.361486486486487</c:v>
                </c:pt>
                <c:pt idx="14">
                  <c:v>0.423728813559322</c:v>
                </c:pt>
                <c:pt idx="15">
                  <c:v>0.433333333333333</c:v>
                </c:pt>
                <c:pt idx="16">
                  <c:v>0.367123287671233</c:v>
                </c:pt>
                <c:pt idx="17">
                  <c:v>0.349869451697128</c:v>
                </c:pt>
                <c:pt idx="18">
                  <c:v>0.403125</c:v>
                </c:pt>
                <c:pt idx="19">
                  <c:v>0.395180722891566</c:v>
                </c:pt>
                <c:pt idx="20">
                  <c:v>0.398148148148148</c:v>
                </c:pt>
                <c:pt idx="21">
                  <c:v>0.441860465116279</c:v>
                </c:pt>
                <c:pt idx="22">
                  <c:v>0.384105960264901</c:v>
                </c:pt>
                <c:pt idx="23">
                  <c:v>0.41588785046729</c:v>
                </c:pt>
              </c:numCache>
            </c:numRef>
          </c:val>
          <c:smooth val="0"/>
        </c:ser>
        <c:dLbls>
          <c:showLegendKey val="0"/>
          <c:showVal val="0"/>
          <c:showCatName val="0"/>
          <c:showSerName val="0"/>
          <c:showPercent val="0"/>
          <c:showBubbleSize val="0"/>
        </c:dLbls>
        <c:marker val="1"/>
        <c:smooth val="0"/>
        <c:axId val="-2127458264"/>
        <c:axId val="-2127464040"/>
      </c:lineChart>
      <c:catAx>
        <c:axId val="-2127458264"/>
        <c:scaling>
          <c:orientation val="minMax"/>
        </c:scaling>
        <c:delete val="0"/>
        <c:axPos val="b"/>
        <c:numFmt formatCode="[$-409]mmm\-yy;@" sourceLinked="0"/>
        <c:majorTickMark val="out"/>
        <c:minorTickMark val="none"/>
        <c:tickLblPos val="nextTo"/>
        <c:spPr>
          <a:ln w="3175">
            <a:solidFill>
              <a:srgbClr val="000000"/>
            </a:solidFill>
            <a:prstDash val="solid"/>
          </a:ln>
        </c:spPr>
        <c:txPr>
          <a:bodyPr rot="1800000" vert="horz"/>
          <a:lstStyle/>
          <a:p>
            <a:pPr>
              <a:defRPr sz="1200" b="1" i="0" u="none" strike="noStrike" baseline="0">
                <a:solidFill>
                  <a:srgbClr val="000000"/>
                </a:solidFill>
                <a:latin typeface="Arial"/>
                <a:ea typeface="Arial"/>
                <a:cs typeface="Arial"/>
              </a:defRPr>
            </a:pPr>
            <a:endParaRPr lang="en-US"/>
          </a:p>
        </c:txPr>
        <c:crossAx val="-2127464040"/>
        <c:crosses val="autoZero"/>
        <c:auto val="0"/>
        <c:lblAlgn val="ctr"/>
        <c:lblOffset val="100"/>
        <c:tickLblSkip val="1"/>
        <c:tickMarkSkip val="1"/>
        <c:noMultiLvlLbl val="0"/>
      </c:catAx>
      <c:valAx>
        <c:axId val="-2127464040"/>
        <c:scaling>
          <c:orientation val="minMax"/>
          <c:max val="0.5"/>
        </c:scaling>
        <c:delete val="0"/>
        <c:axPos val="l"/>
        <c:numFmt formatCode="0%"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2127458264"/>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0.67425</cdr:x>
      <cdr:y>0</cdr:y>
    </cdr:from>
    <cdr:to>
      <cdr:x>0.68125</cdr:x>
      <cdr:y>0.5885</cdr:y>
    </cdr:to>
    <cdr:sp macro="" textlink="">
      <cdr:nvSpPr>
        <cdr:cNvPr id="3393548" name="SourceData" hidden="1"/>
        <cdr:cNvSpPr txBox="1">
          <a:spLocks xmlns:a="http://schemas.openxmlformats.org/drawingml/2006/main" noChangeArrowheads="1"/>
        </cdr:cNvSpPr>
      </cdr:nvSpPr>
      <cdr:spPr bwMode="auto">
        <a:xfrm xmlns:a="http://schemas.openxmlformats.org/drawingml/2006/main">
          <a:off x="2748394" y="5605272"/>
          <a:ext cx="542813" cy="1810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25" b="0" i="0" strike="noStrike">
              <a:solidFill>
                <a:srgbClr val="000000"/>
              </a:solidFill>
              <a:latin typeface="Arial"/>
              <a:cs typeface="Arial"/>
            </a:rPr>
            <a:t>Sheet7</a:t>
          </a:r>
        </a:p>
      </cdr:txBody>
    </cdr:sp>
  </cdr:relSizeAnchor>
  <cdr:relSizeAnchor xmlns:cdr="http://schemas.openxmlformats.org/drawingml/2006/chartDrawing">
    <cdr:from>
      <cdr:x>0.1027</cdr:x>
      <cdr:y>0.00222</cdr:y>
    </cdr:from>
    <cdr:to>
      <cdr:x>0.13361</cdr:x>
      <cdr:y>0.03767</cdr:y>
    </cdr:to>
    <cdr:sp macro="" textlink="">
      <cdr:nvSpPr>
        <cdr:cNvPr id="3393549" name="ChartType" hidden="1"/>
        <cdr:cNvSpPr txBox="1">
          <a:spLocks xmlns:a="http://schemas.openxmlformats.org/drawingml/2006/main" noChangeArrowheads="1"/>
        </cdr:cNvSpPr>
      </cdr:nvSpPr>
      <cdr:spPr bwMode="auto">
        <a:xfrm xmlns:a="http://schemas.openxmlformats.org/drawingml/2006/main">
          <a:off x="643667" y="10911"/>
          <a:ext cx="193707" cy="1742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025" b="0" i="0" strike="noStrike">
              <a:solidFill>
                <a:srgbClr val="000000"/>
              </a:solidFill>
              <a:latin typeface="Arial"/>
              <a:cs typeface="Arial"/>
            </a:rPr>
            <a:t>ctrl</a:t>
          </a:r>
        </a:p>
      </cdr:txBody>
    </cdr:sp>
  </cdr:relSizeAnchor>
  <cdr:relSizeAnchor xmlns:cdr="http://schemas.openxmlformats.org/drawingml/2006/chartDrawing">
    <cdr:from>
      <cdr:x>0.04225</cdr:x>
      <cdr:y>0.0165</cdr:y>
    </cdr:from>
    <cdr:to>
      <cdr:x>0.1225</cdr:x>
      <cdr:y>0.03775</cdr:y>
    </cdr:to>
    <cdr:sp macro="" textlink="">
      <cdr:nvSpPr>
        <cdr:cNvPr id="3393550" name="SPCTimeStamp" hidden="1"/>
        <cdr:cNvSpPr txBox="1">
          <a:spLocks xmlns:a="http://schemas.openxmlformats.org/drawingml/2006/main" noChangeArrowheads="1"/>
        </cdr:cNvSpPr>
      </cdr:nvSpPr>
      <cdr:spPr bwMode="auto">
        <a:xfrm xmlns:a="http://schemas.openxmlformats.org/drawingml/2006/main">
          <a:off x="276770" y="134293"/>
          <a:ext cx="656525" cy="170786"/>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0.25084</cdr:x>
      <cdr:y>0.6746</cdr:y>
    </cdr:from>
    <cdr:to>
      <cdr:x>0.44562</cdr:x>
      <cdr:y>0.83185</cdr:y>
    </cdr:to>
    <cdr:grpSp>
      <cdr:nvGrpSpPr>
        <cdr:cNvPr id="3" name="Group 2"/>
        <cdr:cNvGrpSpPr/>
      </cdr:nvGrpSpPr>
      <cdr:grpSpPr>
        <a:xfrm xmlns:a="http://schemas.openxmlformats.org/drawingml/2006/main">
          <a:off x="1994592" y="3886182"/>
          <a:ext cx="1548823" cy="905873"/>
          <a:chOff x="2722548" y="4631891"/>
          <a:chExt cx="1686839" cy="699428"/>
        </a:xfrm>
      </cdr:grpSpPr>
      <cdr:sp macro="" textlink="">
        <cdr:nvSpPr>
          <cdr:cNvPr id="5" name="Rectangular Callout 4"/>
          <cdr:cNvSpPr/>
        </cdr:nvSpPr>
        <cdr:spPr>
          <a:xfrm xmlns:a="http://schemas.openxmlformats.org/drawingml/2006/main">
            <a:off x="2788935" y="4639941"/>
            <a:ext cx="1564384" cy="691378"/>
          </a:xfrm>
          <a:prstGeom xmlns:a="http://schemas.openxmlformats.org/drawingml/2006/main" prst="wedgeRectCallout">
            <a:avLst>
              <a:gd name="adj1" fmla="val -65172"/>
              <a:gd name="adj2" fmla="val 94299"/>
            </a:avLst>
          </a:prstGeom>
          <a:noFill xmlns:a="http://schemas.openxmlformats.org/drawingml/2006/main"/>
          <a:ln xmlns:a="http://schemas.openxmlformats.org/drawingml/2006/main" w="285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6" name="TextBox 5"/>
          <cdr:cNvSpPr txBox="1"/>
        </cdr:nvSpPr>
        <cdr:spPr>
          <a:xfrm xmlns:a="http://schemas.openxmlformats.org/drawingml/2006/main">
            <a:off x="2722548" y="4631891"/>
            <a:ext cx="1686839" cy="691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Formalize </a:t>
            </a:r>
            <a:r>
              <a:rPr lang="en-US" sz="1200" b="1" baseline="0"/>
              <a:t>process for Asthma Action Plan completion (5/10/12)</a:t>
            </a:r>
            <a:endParaRPr lang="en-US" sz="1200" b="1"/>
          </a:p>
        </cdr:txBody>
      </cdr:sp>
    </cdr:grpSp>
  </cdr:relSizeAnchor>
  <cdr:relSizeAnchor xmlns:cdr="http://schemas.openxmlformats.org/drawingml/2006/chartDrawing">
    <cdr:from>
      <cdr:x>0.54791</cdr:x>
      <cdr:y>0.6746</cdr:y>
    </cdr:from>
    <cdr:to>
      <cdr:x>0.71353</cdr:x>
      <cdr:y>0.84594</cdr:y>
    </cdr:to>
    <cdr:grpSp>
      <cdr:nvGrpSpPr>
        <cdr:cNvPr id="7" name="Group 6"/>
        <cdr:cNvGrpSpPr/>
      </cdr:nvGrpSpPr>
      <cdr:grpSpPr>
        <a:xfrm xmlns:a="http://schemas.openxmlformats.org/drawingml/2006/main">
          <a:off x="4356790" y="3886182"/>
          <a:ext cx="1316952" cy="987041"/>
          <a:chOff x="4231281" y="4480266"/>
          <a:chExt cx="1055755" cy="756507"/>
        </a:xfrm>
      </cdr:grpSpPr>
      <cdr:sp macro="" textlink="">
        <cdr:nvSpPr>
          <cdr:cNvPr id="2" name="TextBox 1"/>
          <cdr:cNvSpPr txBox="1"/>
        </cdr:nvSpPr>
        <cdr:spPr>
          <a:xfrm xmlns:a="http://schemas.openxmlformats.org/drawingml/2006/main">
            <a:off x="4242781" y="4480266"/>
            <a:ext cx="1032852" cy="74453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200" b="1" dirty="0"/>
              <a:t>Asthma Collaborative</a:t>
            </a:r>
          </a:p>
          <a:p xmlns:a="http://schemas.openxmlformats.org/drawingml/2006/main">
            <a:pPr algn="ctr"/>
            <a:r>
              <a:rPr lang="en-US" sz="1200" b="1" dirty="0"/>
              <a:t>(9/21/12)</a:t>
            </a:r>
          </a:p>
        </cdr:txBody>
      </cdr:sp>
      <cdr:sp macro="" textlink="">
        <cdr:nvSpPr>
          <cdr:cNvPr id="8" name="Rectangular Callout 7"/>
          <cdr:cNvSpPr/>
        </cdr:nvSpPr>
        <cdr:spPr>
          <a:xfrm xmlns:a="http://schemas.openxmlformats.org/drawingml/2006/main">
            <a:off x="4231281" y="4544314"/>
            <a:ext cx="1055755" cy="692459"/>
          </a:xfrm>
          <a:prstGeom xmlns:a="http://schemas.openxmlformats.org/drawingml/2006/main" prst="wedgeRectCallout">
            <a:avLst>
              <a:gd name="adj1" fmla="val -151340"/>
              <a:gd name="adj2" fmla="val 86291"/>
            </a:avLst>
          </a:prstGeom>
          <a:noFill xmlns:a="http://schemas.openxmlformats.org/drawingml/2006/main"/>
          <a:ln xmlns:a="http://schemas.openxmlformats.org/drawingml/2006/main" w="285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E8499-53FF-4D7B-87AE-663B0127A208}" type="datetimeFigureOut">
              <a:rPr lang="en-US" smtClean="0"/>
              <a:t>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02E9F-9B0E-47B1-9606-145E3D9DA866}" type="slidenum">
              <a:rPr lang="en-US" smtClean="0"/>
              <a:t>‹#›</a:t>
            </a:fld>
            <a:endParaRPr lang="en-US"/>
          </a:p>
        </p:txBody>
      </p:sp>
    </p:spTree>
    <p:extLst>
      <p:ext uri="{BB962C8B-B14F-4D97-AF65-F5344CB8AC3E}">
        <p14:creationId xmlns:p14="http://schemas.microsoft.com/office/powerpoint/2010/main" val="369569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chemeClr val="accent1">
                  <a:lumMod val="75000"/>
                </a:schemeClr>
              </a:buClr>
              <a:buFont typeface="Arial" pitchFamily="34" charset="0"/>
              <a:buChar char="•"/>
            </a:pPr>
            <a:r>
              <a:rPr lang="en-US" sz="3200" dirty="0" smtClean="0">
                <a:latin typeface="Arial" panose="020B0604020202020204" pitchFamily="34" charset="0"/>
                <a:cs typeface="Arial" panose="020B0604020202020204" pitchFamily="34" charset="0"/>
              </a:rPr>
              <a:t>Blueprint for Health, State of Vermont</a:t>
            </a:r>
          </a:p>
          <a:p>
            <a:pPr>
              <a:lnSpc>
                <a:spcPct val="150000"/>
              </a:lnSpc>
              <a:buClr>
                <a:schemeClr val="accent1">
                  <a:lumMod val="75000"/>
                </a:schemeClr>
              </a:buClr>
              <a:buFont typeface="Arial" pitchFamily="34" charset="0"/>
              <a:buNone/>
            </a:pPr>
            <a:endParaRPr lang="en-US" sz="3200" dirty="0" smtClean="0">
              <a:latin typeface="Arial" panose="020B0604020202020204" pitchFamily="34" charset="0"/>
              <a:cs typeface="Arial" panose="020B0604020202020204" pitchFamily="34" charset="0"/>
            </a:endParaRPr>
          </a:p>
          <a:p>
            <a:pPr>
              <a:lnSpc>
                <a:spcPct val="150000"/>
              </a:lnSpc>
              <a:buClr>
                <a:schemeClr val="accent1">
                  <a:lumMod val="75000"/>
                </a:schemeClr>
              </a:buClr>
              <a:buFont typeface="Arial" pitchFamily="34" charset="0"/>
              <a:buChar char="•"/>
            </a:pPr>
            <a:r>
              <a:rPr lang="en-US" sz="3200" dirty="0" smtClean="0">
                <a:latin typeface="Arial" panose="020B0604020202020204" pitchFamily="34" charset="0"/>
                <a:cs typeface="Arial" panose="020B0604020202020204" pitchFamily="34" charset="0"/>
              </a:rPr>
              <a:t>Geisel School of Medicine at Dartmouth</a:t>
            </a:r>
          </a:p>
          <a:p>
            <a:endParaRPr lang="en-US" dirty="0"/>
          </a:p>
        </p:txBody>
      </p:sp>
      <p:sp>
        <p:nvSpPr>
          <p:cNvPr id="4" name="Slide Number Placeholder 3"/>
          <p:cNvSpPr>
            <a:spLocks noGrp="1"/>
          </p:cNvSpPr>
          <p:nvPr>
            <p:ph type="sldNum" sz="quarter" idx="10"/>
          </p:nvPr>
        </p:nvSpPr>
        <p:spPr/>
        <p:txBody>
          <a:bodyPr/>
          <a:lstStyle/>
          <a:p>
            <a:fld id="{C4DF5735-FD23-4D24-BA43-23C79553D8A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0246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next slide…</a:t>
            </a:r>
            <a:endParaRPr lang="en-US" dirty="0"/>
          </a:p>
        </p:txBody>
      </p:sp>
      <p:sp>
        <p:nvSpPr>
          <p:cNvPr id="4" name="Slide Number Placeholder 3"/>
          <p:cNvSpPr>
            <a:spLocks noGrp="1"/>
          </p:cNvSpPr>
          <p:nvPr>
            <p:ph type="sldNum" sz="quarter" idx="10"/>
          </p:nvPr>
        </p:nvSpPr>
        <p:spPr/>
        <p:txBody>
          <a:bodyPr/>
          <a:lstStyle/>
          <a:p>
            <a:fld id="{CEA02E9F-9B0E-47B1-9606-145E3D9DA866}" type="slidenum">
              <a:rPr lang="en-US" smtClean="0"/>
              <a:t>2</a:t>
            </a:fld>
            <a:endParaRPr lang="en-US"/>
          </a:p>
        </p:txBody>
      </p:sp>
    </p:spTree>
    <p:extLst>
      <p:ext uri="{BB962C8B-B14F-4D97-AF65-F5344CB8AC3E}">
        <p14:creationId xmlns:p14="http://schemas.microsoft.com/office/powerpoint/2010/main" val="12468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these functions are enabled by (or require the capability of) concurrent care by all members of an office, and this is only possible with an electronic health record system.  However, the EHR is necessary but not sufficient.</a:t>
            </a:r>
          </a:p>
          <a:p>
            <a:endParaRPr lang="en-US" baseline="0" dirty="0" smtClean="0"/>
          </a:p>
          <a:p>
            <a:r>
              <a:rPr lang="en-US" dirty="0" smtClean="0"/>
              <a:t>If EHR is simply a new way to document care, it’s an expensive waste.  We all had (have) ways which work for us.  But</a:t>
            </a:r>
          </a:p>
          <a:p>
            <a:r>
              <a:rPr lang="en-US" dirty="0" smtClean="0"/>
              <a:t>EHR allows:</a:t>
            </a:r>
          </a:p>
          <a:p>
            <a:pPr lvl="1"/>
            <a:r>
              <a:rPr lang="en-US" dirty="0" smtClean="0"/>
              <a:t>Concurrent care by other members of the microsystem (e.g., visit planning, referrals, etc.)</a:t>
            </a:r>
          </a:p>
          <a:p>
            <a:pPr lvl="1"/>
            <a:r>
              <a:rPr lang="en-US" dirty="0" smtClean="0"/>
              <a:t>Remote care preparation and delivery, separate from the paper chart and patient</a:t>
            </a:r>
          </a:p>
          <a:p>
            <a:pPr lvl="1"/>
            <a:r>
              <a:rPr lang="en-US" dirty="0" smtClean="0"/>
              <a:t>“Advanced” primary care of populations (who’s due for what, etc.)</a:t>
            </a:r>
          </a:p>
          <a:p>
            <a:pPr lvl="1"/>
            <a:r>
              <a:rPr lang="en-US" dirty="0" smtClean="0"/>
              <a:t>Patient engagement beyond office appointment – Patient portal</a:t>
            </a:r>
          </a:p>
          <a:p>
            <a:pPr lvl="1"/>
            <a:endParaRPr lang="en-US" dirty="0" smtClean="0"/>
          </a:p>
          <a:p>
            <a:r>
              <a:rPr lang="en-US" dirty="0" smtClean="0"/>
              <a:t>None of that is possible in a paper world</a:t>
            </a:r>
          </a:p>
          <a:p>
            <a:endParaRPr lang="en-US" dirty="0"/>
          </a:p>
        </p:txBody>
      </p:sp>
      <p:sp>
        <p:nvSpPr>
          <p:cNvPr id="4" name="Slide Number Placeholder 3"/>
          <p:cNvSpPr>
            <a:spLocks noGrp="1"/>
          </p:cNvSpPr>
          <p:nvPr>
            <p:ph type="sldNum" sz="quarter" idx="10"/>
          </p:nvPr>
        </p:nvSpPr>
        <p:spPr/>
        <p:txBody>
          <a:bodyPr/>
          <a:lstStyle/>
          <a:p>
            <a:fld id="{CEA02E9F-9B0E-47B1-9606-145E3D9DA866}" type="slidenum">
              <a:rPr lang="en-US" smtClean="0"/>
              <a:t>3</a:t>
            </a:fld>
            <a:endParaRPr lang="en-US"/>
          </a:p>
        </p:txBody>
      </p:sp>
    </p:spTree>
    <p:extLst>
      <p:ext uri="{BB962C8B-B14F-4D97-AF65-F5344CB8AC3E}">
        <p14:creationId xmlns:p14="http://schemas.microsoft.com/office/powerpoint/2010/main" val="83239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02E9F-9B0E-47B1-9606-145E3D9DA866}" type="slidenum">
              <a:rPr lang="en-US" smtClean="0"/>
              <a:t>5</a:t>
            </a:fld>
            <a:endParaRPr lang="en-US"/>
          </a:p>
        </p:txBody>
      </p:sp>
    </p:spTree>
    <p:extLst>
      <p:ext uri="{BB962C8B-B14F-4D97-AF65-F5344CB8AC3E}">
        <p14:creationId xmlns:p14="http://schemas.microsoft.com/office/powerpoint/2010/main" val="226963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“Clinical microsystems are the front-line units that provide most health care to most people. They are the places where patients, families and care teams meet. Microsystems also include support staff, processes, technology and recurring patterns of information, behavior and results. Central to every clinical microsystem is the patient. They evolve over time and are (often) embedded in larger organizations. As a type of complex adaptive system, they must: (1) do the work, (2) meet staff needs, (3) maintain themselves as a clinical unit.”</a:t>
            </a:r>
          </a:p>
          <a:p>
            <a:pPr marL="228600" indent="-228600">
              <a:buAutoNum type="arabicPeriod"/>
            </a:pPr>
            <a:r>
              <a:rPr lang="en-US" dirty="0" smtClean="0"/>
              <a:t>WRFP: 9 providers with 15 support staff, all providing primary care</a:t>
            </a:r>
            <a:r>
              <a:rPr lang="en-US" baseline="0" dirty="0" smtClean="0"/>
              <a:t> and cross-covering one another.</a:t>
            </a:r>
          </a:p>
          <a:p>
            <a:pPr marL="228600" indent="-228600">
              <a:buAutoNum type="arabicPeriod"/>
            </a:pPr>
            <a:r>
              <a:rPr lang="en-US" baseline="0" dirty="0" smtClean="0"/>
              <a:t>Monthly calendar of Tuesday lunchtime meetings: (All staff, Management, Providers, Clinical)</a:t>
            </a:r>
          </a:p>
          <a:p>
            <a:pPr marL="228600" indent="-228600">
              <a:buAutoNum type="arabicPeriod"/>
            </a:pPr>
            <a:r>
              <a:rPr lang="en-US" dirty="0" smtClean="0"/>
              <a:t>When WRFP committed to obtain an EHR, we formed an additional “Tuesday Morning Breakfast Club”</a:t>
            </a:r>
          </a:p>
          <a:p>
            <a:r>
              <a:rPr lang="en-US" dirty="0" smtClean="0"/>
              <a:t>	Pre-EHR </a:t>
            </a:r>
          </a:p>
          <a:p>
            <a:r>
              <a:rPr lang="en-US" dirty="0" smtClean="0"/>
              <a:t>	During implementation (including process-mapping)</a:t>
            </a:r>
          </a:p>
          <a:p>
            <a:r>
              <a:rPr lang="en-US" dirty="0" smtClean="0"/>
              <a:t>5.</a:t>
            </a:r>
            <a:r>
              <a:rPr lang="en-US" baseline="0" dirty="0" smtClean="0"/>
              <a:t>  </a:t>
            </a:r>
            <a:r>
              <a:rPr lang="en-US" dirty="0" smtClean="0"/>
              <a:t>Sharing information</a:t>
            </a:r>
            <a:r>
              <a:rPr lang="en-US" baseline="0" dirty="0" smtClean="0"/>
              <a:t> environment: Standing orders, EHR, Visit Preparation, Dashboard</a:t>
            </a:r>
            <a:endParaRPr lang="en-US" dirty="0" smtClean="0"/>
          </a:p>
          <a:p>
            <a:endParaRPr lang="en-US" dirty="0" smtClean="0"/>
          </a:p>
          <a:p>
            <a:r>
              <a:rPr lang="en-US" dirty="0" smtClean="0"/>
              <a:t>The last two characterizations</a:t>
            </a:r>
            <a:r>
              <a:rPr lang="en-US" baseline="0" dirty="0" smtClean="0"/>
              <a:t> of a clinical microsystem </a:t>
            </a:r>
            <a:r>
              <a:rPr lang="en-US" dirty="0" smtClean="0"/>
              <a:t>– caring for discrete populations and producing</a:t>
            </a:r>
            <a:r>
              <a:rPr lang="en-US" baseline="0" dirty="0" smtClean="0"/>
              <a:t> performance outcomes – are the subject of the latter portion of my presentation.  </a:t>
            </a:r>
            <a:endParaRPr lang="en-US" dirty="0"/>
          </a:p>
        </p:txBody>
      </p:sp>
      <p:sp>
        <p:nvSpPr>
          <p:cNvPr id="4" name="Slide Number Placeholder 3"/>
          <p:cNvSpPr>
            <a:spLocks noGrp="1"/>
          </p:cNvSpPr>
          <p:nvPr>
            <p:ph type="sldNum" sz="quarter" idx="10"/>
          </p:nvPr>
        </p:nvSpPr>
        <p:spPr/>
        <p:txBody>
          <a:bodyPr/>
          <a:lstStyle/>
          <a:p>
            <a:fld id="{C4DF5735-FD23-4D24-BA43-23C79553D8A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8814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(from EBO) of a clinically actionable dashboard for population management allowing stratification within a population for those patients most in need of more intensive services.  Not easily affordable</a:t>
            </a:r>
            <a:r>
              <a:rPr lang="en-US" baseline="0" dirty="0" smtClean="0"/>
              <a:t> for a small independent practice, both in software purchase as well as developing in-house skill in software use.  Potentially available with association with a larger organization (e.g., an ACO).</a:t>
            </a:r>
            <a:endParaRPr lang="en-US" dirty="0"/>
          </a:p>
        </p:txBody>
      </p:sp>
      <p:sp>
        <p:nvSpPr>
          <p:cNvPr id="4" name="Slide Number Placeholder 3"/>
          <p:cNvSpPr>
            <a:spLocks noGrp="1"/>
          </p:cNvSpPr>
          <p:nvPr>
            <p:ph type="sldNum" sz="quarter" idx="10"/>
          </p:nvPr>
        </p:nvSpPr>
        <p:spPr/>
        <p:txBody>
          <a:bodyPr/>
          <a:lstStyle/>
          <a:p>
            <a:fld id="{C4DF5735-FD23-4D24-BA43-23C79553D8AF}" type="slidenum">
              <a:rPr lang="en-US" smtClean="0"/>
              <a:pPr/>
              <a:t>11</a:t>
            </a:fld>
            <a:endParaRPr lang="en-US" dirty="0"/>
          </a:p>
        </p:txBody>
      </p:sp>
    </p:spTree>
    <p:extLst>
      <p:ext uri="{BB962C8B-B14F-4D97-AF65-F5344CB8AC3E}">
        <p14:creationId xmlns:p14="http://schemas.microsoft.com/office/powerpoint/2010/main" val="323411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(from EBO) of a clinically actionable dashboard for population management allowing stratification within a population for those patients most in need of more intensive services.  Not easily affordable</a:t>
            </a:r>
            <a:r>
              <a:rPr lang="en-US" baseline="0" dirty="0" smtClean="0"/>
              <a:t> for a small independent practice, both in software purchase as well as developing in-house skill in software use.  Potentially available with association with a larger organization (e.g., an ACO).</a:t>
            </a:r>
            <a:endParaRPr lang="en-US" dirty="0"/>
          </a:p>
        </p:txBody>
      </p:sp>
      <p:sp>
        <p:nvSpPr>
          <p:cNvPr id="4" name="Slide Number Placeholder 3"/>
          <p:cNvSpPr>
            <a:spLocks noGrp="1"/>
          </p:cNvSpPr>
          <p:nvPr>
            <p:ph type="sldNum" sz="quarter" idx="10"/>
          </p:nvPr>
        </p:nvSpPr>
        <p:spPr/>
        <p:txBody>
          <a:bodyPr/>
          <a:lstStyle/>
          <a:p>
            <a:fld id="{C4DF5735-FD23-4D24-BA43-23C79553D8AF}" type="slidenum">
              <a:rPr lang="en-US" smtClean="0"/>
              <a:pPr/>
              <a:t>12</a:t>
            </a:fld>
            <a:endParaRPr lang="en-US" dirty="0"/>
          </a:p>
        </p:txBody>
      </p:sp>
    </p:spTree>
    <p:extLst>
      <p:ext uri="{BB962C8B-B14F-4D97-AF65-F5344CB8AC3E}">
        <p14:creationId xmlns:p14="http://schemas.microsoft.com/office/powerpoint/2010/main" val="323411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E1CD0-C9CD-478D-932E-270487C0C224}"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72068C6-65C5-4968-9AF8-4F3A306692FD}" type="datetimeFigureOut">
              <a:rPr lang="en-US" smtClean="0"/>
              <a:pPr/>
              <a:t>2/7/14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6E67F5-DE46-4EF2-87B7-9A73C90507E2}" type="slidenum">
              <a:rPr lang="en-US" smtClean="0"/>
              <a:pPr/>
              <a:t>‹#›</a:t>
            </a:fld>
            <a:endParaRPr lang="en-US" dirty="0"/>
          </a:p>
        </p:txBody>
      </p:sp>
    </p:spTree>
    <p:extLst>
      <p:ext uri="{BB962C8B-B14F-4D97-AF65-F5344CB8AC3E}">
        <p14:creationId xmlns:p14="http://schemas.microsoft.com/office/powerpoint/2010/main" val="176785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194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838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72068C6-65C5-4968-9AF8-4F3A306692FD}" type="datetimeFigureOut">
              <a:rPr lang="en-US" smtClean="0"/>
              <a:pPr/>
              <a:t>2/7/14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6E67F5-DE46-4EF2-87B7-9A73C90507E2}" type="slidenum">
              <a:rPr lang="en-US" smtClean="0"/>
              <a:pPr/>
              <a:t>‹#›</a:t>
            </a:fld>
            <a:endParaRPr lang="en-US" dirty="0"/>
          </a:p>
        </p:txBody>
      </p:sp>
    </p:spTree>
    <p:extLst>
      <p:ext uri="{BB962C8B-B14F-4D97-AF65-F5344CB8AC3E}">
        <p14:creationId xmlns:p14="http://schemas.microsoft.com/office/powerpoint/2010/main" val="225519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256032">
              <a:buSzPct val="100000"/>
              <a:buFont typeface="Arial" pitchFamily="34" charset="0"/>
              <a:buChar char="•"/>
              <a:defRPr/>
            </a:lvl1pPr>
            <a:lvl2pPr marL="621792" indent="-228600">
              <a:buFont typeface="Courier New" pitchFamily="49" charset="0"/>
              <a:buChar char="­"/>
              <a:defRPr/>
            </a:lvl2pPr>
            <a:lvl3pPr marL="859536" indent="-228600">
              <a:buClr>
                <a:schemeClr val="accent1">
                  <a:lumMod val="75000"/>
                </a:schemeClr>
              </a:buCl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normAutofit/>
          </a:bodyPr>
          <a:lstStyle>
            <a:lvl1pPr>
              <a:defRPr sz="4000" baseline="0">
                <a:solidFill>
                  <a:schemeClr val="accent1">
                    <a:lumMod val="50000"/>
                  </a:schemeClr>
                </a:solidFill>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181453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104032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1686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12056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4" name="Footer Placeholder 3"/>
          <p:cNvSpPr>
            <a:spLocks noGrp="1"/>
          </p:cNvSpPr>
          <p:nvPr>
            <p:ph type="ftr" sz="quarter" idx="11"/>
          </p:nvPr>
        </p:nvSpPr>
        <p:spPr/>
        <p:txBody>
          <a:bodyPr/>
          <a:lstStyle>
            <a:extLst/>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01663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21538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881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256032">
              <a:buSzPct val="100000"/>
              <a:buFont typeface="Arial" pitchFamily="34" charset="0"/>
              <a:buChar char="•"/>
              <a:defRPr/>
            </a:lvl1pPr>
            <a:lvl2pPr marL="621792" indent="-228600">
              <a:buFont typeface="Courier New" pitchFamily="49" charset="0"/>
              <a:buChar char="­"/>
              <a:defRPr/>
            </a:lvl2pPr>
            <a:lvl3pPr marL="859536" indent="-228600">
              <a:buClr>
                <a:schemeClr val="accent1">
                  <a:lumMod val="75000"/>
                </a:schemeClr>
              </a:buCl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normAutofit/>
          </a:bodyPr>
          <a:lstStyle>
            <a:lvl1pPr>
              <a:defRPr sz="4000" baseline="0">
                <a:solidFill>
                  <a:schemeClr val="accent1">
                    <a:lumMod val="50000"/>
                  </a:schemeClr>
                </a:solidFill>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69640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6E67F5-DE46-4EF2-87B7-9A73C90507E2}"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2116870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336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3136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068C6-65C5-4968-9AF8-4F3A306692FD}" type="datetimeFigureOut">
              <a:rPr lang="en-US" smtClean="0"/>
              <a:pPr/>
              <a:t>2/7/14</a:t>
            </a:fld>
            <a:endParaRPr lang="en-US" dirty="0"/>
          </a:p>
        </p:txBody>
      </p:sp>
      <p:sp>
        <p:nvSpPr>
          <p:cNvPr id="5" name="Footer Placeholder 4"/>
          <p:cNvSpPr>
            <a:spLocks noGrp="1"/>
          </p:cNvSpPr>
          <p:nvPr>
            <p:ph type="ftr" sz="quarter" idx="11"/>
          </p:nvPr>
        </p:nvSpPr>
        <p:spPr/>
        <p:txBody>
          <a:bodyPr/>
          <a:lstStyle/>
          <a:p>
            <a:endParaRPr lang="en-US" dirty="0">
              <a:solidFill>
                <a:srgbClr val="2DA2BF">
                  <a:tint val="20000"/>
                </a:srgbClr>
              </a:solidFill>
            </a:endParaRPr>
          </a:p>
        </p:txBody>
      </p:sp>
      <p:sp>
        <p:nvSpPr>
          <p:cNvPr id="6" name="Slide Number Placeholder 5"/>
          <p:cNvSpPr>
            <a:spLocks noGrp="1"/>
          </p:cNvSpPr>
          <p:nvPr>
            <p:ph type="sldNum" sz="quarter" idx="12"/>
          </p:nvPr>
        </p:nvSpPr>
        <p:spPr/>
        <p:txBody>
          <a:bodyPr/>
          <a:lstStyle/>
          <a:p>
            <a:fld id="{F86E67F5-DE46-4EF2-87B7-9A73C90507E2}" type="slidenum">
              <a:rPr lang="en-US" smtClean="0"/>
              <a:pPr/>
              <a:t>‹#›</a:t>
            </a:fld>
            <a:endParaRPr lang="en-US" dirty="0"/>
          </a:p>
        </p:txBody>
      </p:sp>
    </p:spTree>
    <p:extLst>
      <p:ext uri="{BB962C8B-B14F-4D97-AF65-F5344CB8AC3E}">
        <p14:creationId xmlns:p14="http://schemas.microsoft.com/office/powerpoint/2010/main" val="4128431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1614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59558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83073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21497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57412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37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699001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53279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4306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43829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0560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696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279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4" name="Footer Placeholder 3"/>
          <p:cNvSpPr>
            <a:spLocks noGrp="1"/>
          </p:cNvSpPr>
          <p:nvPr>
            <p:ph type="ftr" sz="quarter" idx="11"/>
          </p:nvPr>
        </p:nvSpPr>
        <p:spPr/>
        <p:txBody>
          <a:bodyPr/>
          <a:lstStyle>
            <a:extLst/>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60214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5141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291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6E67F5-DE46-4EF2-87B7-9A73C90507E2}"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2991958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2937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4058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068C6-65C5-4968-9AF8-4F3A306692FD}" type="datetimeFigureOut">
              <a:rPr lang="en-US" smtClean="0">
                <a:solidFill>
                  <a:prstClr val="black"/>
                </a:solidFill>
              </a:rPr>
              <a:pPr/>
              <a:t>2/7/14</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E67F5-DE46-4EF2-87B7-9A73C90507E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168817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953" y="0"/>
            <a:ext cx="51802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858" y="797511"/>
            <a:ext cx="3657600" cy="5262979"/>
          </a:xfrm>
          <a:prstGeom prst="rect">
            <a:avLst/>
          </a:prstGeom>
          <a:noFill/>
          <a:ln>
            <a:solidFill>
              <a:schemeClr val="bg1"/>
            </a:solidFill>
          </a:ln>
        </p:spPr>
        <p:txBody>
          <a:bodyPr wrap="square" rtlCol="0">
            <a:spAutoFit/>
          </a:bodyPr>
          <a:lstStyle/>
          <a:p>
            <a:pPr algn="ctr"/>
            <a:r>
              <a:rPr lang="en-US" sz="2800" dirty="0" smtClean="0">
                <a:solidFill>
                  <a:prstClr val="white"/>
                </a:solidFill>
                <a:latin typeface="Arial" panose="020B0604020202020204" pitchFamily="34" charset="0"/>
                <a:cs typeface="Arial" panose="020B0604020202020204" pitchFamily="34" charset="0"/>
              </a:rPr>
              <a:t>White River Family Practice:</a:t>
            </a:r>
          </a:p>
          <a:p>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6 FP’s, 3 NP’s (5.5 FTE’s)</a:t>
            </a:r>
          </a:p>
          <a:p>
            <a:pPr marL="342900" indent="-342900">
              <a:buFont typeface="Arial" panose="020B0604020202020204" pitchFamily="34" charset="0"/>
              <a:buChar char="•"/>
            </a:pPr>
            <a:endParaRPr lang="en-US" sz="8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~10,000 patients</a:t>
            </a:r>
          </a:p>
          <a:p>
            <a:pPr marL="342900" indent="-342900">
              <a:buFont typeface="Arial" panose="020B0604020202020204" pitchFamily="34" charset="0"/>
              <a:buChar char="•"/>
            </a:pPr>
            <a:endParaRPr lang="en-US" sz="8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eClinicalWorks – 4/10</a:t>
            </a:r>
          </a:p>
          <a:p>
            <a:pPr marL="342900" indent="-342900">
              <a:buFont typeface="Arial" panose="020B0604020202020204" pitchFamily="34" charset="0"/>
              <a:buChar char="•"/>
            </a:pPr>
            <a:endParaRPr lang="en-US" sz="8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Quest Lab Interface</a:t>
            </a:r>
          </a:p>
          <a:p>
            <a:pPr marL="342900" indent="-342900">
              <a:buFont typeface="Arial" panose="020B0604020202020204" pitchFamily="34" charset="0"/>
              <a:buChar char="•"/>
            </a:pPr>
            <a:endParaRPr lang="en-US" sz="8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Patient Portal</a:t>
            </a:r>
          </a:p>
          <a:p>
            <a:pPr marL="342900" indent="-342900">
              <a:buFont typeface="Arial" panose="020B0604020202020204" pitchFamily="34" charset="0"/>
              <a:buChar char="•"/>
            </a:pPr>
            <a:endParaRPr lang="en-US" sz="8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MU</a:t>
            </a:r>
            <a:r>
              <a:rPr lang="en-US" sz="2000" dirty="0">
                <a:solidFill>
                  <a:prstClr val="white"/>
                </a:solidFill>
                <a:latin typeface="Arial" panose="020B0604020202020204" pitchFamily="34" charset="0"/>
                <a:cs typeface="Arial" panose="020B0604020202020204" pitchFamily="34" charset="0"/>
              </a:rPr>
              <a:t>, yrs. 1, 2, &amp; </a:t>
            </a:r>
            <a:r>
              <a:rPr lang="en-US" sz="2000" dirty="0" smtClean="0">
                <a:solidFill>
                  <a:prstClr val="white"/>
                </a:solidFill>
                <a:latin typeface="Arial" panose="020B0604020202020204" pitchFamily="34" charset="0"/>
                <a:cs typeface="Arial" panose="020B0604020202020204" pitchFamily="34" charset="0"/>
              </a:rPr>
              <a:t>3</a:t>
            </a:r>
          </a:p>
          <a:p>
            <a:pPr marL="342900" indent="-342900">
              <a:buFont typeface="Arial" panose="020B0604020202020204" pitchFamily="34" charset="0"/>
              <a:buChar char="•"/>
            </a:pPr>
            <a:endParaRPr lang="en-US" sz="8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Level 3 PCMH, 9/12</a:t>
            </a:r>
          </a:p>
          <a:p>
            <a:pPr marL="342900" indent="-342900">
              <a:buFont typeface="Arial" panose="020B0604020202020204" pitchFamily="34" charset="0"/>
              <a:buChar char="•"/>
            </a:pPr>
            <a:endParaRPr lang="en-US" sz="8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prstClr val="white"/>
                </a:solidFill>
                <a:latin typeface="Arial" panose="020B0604020202020204" pitchFamily="34" charset="0"/>
                <a:cs typeface="Arial" panose="020B0604020202020204" pitchFamily="34" charset="0"/>
              </a:rPr>
              <a:t>Davies</a:t>
            </a:r>
            <a:r>
              <a:rPr lang="en-US" sz="2000" dirty="0">
                <a:solidFill>
                  <a:prstClr val="white"/>
                </a:solidFill>
                <a:latin typeface="Arial" panose="020B0604020202020204" pitchFamily="34" charset="0"/>
                <a:cs typeface="Arial" panose="020B0604020202020204" pitchFamily="34" charset="0"/>
              </a:rPr>
              <a:t> </a:t>
            </a:r>
            <a:r>
              <a:rPr lang="en-US" sz="2000" dirty="0" smtClean="0">
                <a:solidFill>
                  <a:prstClr val="white"/>
                </a:solidFill>
                <a:latin typeface="Arial" panose="020B0604020202020204" pitchFamily="34" charset="0"/>
                <a:cs typeface="Arial" panose="020B0604020202020204" pitchFamily="34" charset="0"/>
              </a:rPr>
              <a:t>Ambulatory Award,   	   2013</a:t>
            </a:r>
          </a:p>
        </p:txBody>
      </p:sp>
    </p:spTree>
    <p:extLst>
      <p:ext uri="{BB962C8B-B14F-4D97-AF65-F5344CB8AC3E}">
        <p14:creationId xmlns:p14="http://schemas.microsoft.com/office/powerpoint/2010/main" val="31314378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latin typeface="Arial" panose="020B0604020202020204" pitchFamily="34" charset="0"/>
                <a:cs typeface="Arial" panose="020B0604020202020204" pitchFamily="34" charset="0"/>
              </a:rPr>
              <a:t>New Directions</a:t>
            </a: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33600"/>
            <a:ext cx="8229600" cy="3048000"/>
          </a:xfrm>
        </p:spPr>
        <p:txBody>
          <a:bodyPr>
            <a:normAutofit fontScale="92500" lnSpcReduction="10000"/>
          </a:bodyPr>
          <a:lstStyle/>
          <a:p>
            <a:pPr>
              <a:buClr>
                <a:srgbClr val="0070C0"/>
              </a:buClr>
              <a:buSzPct val="125000"/>
            </a:pPr>
            <a:r>
              <a:rPr lang="en-US" dirty="0" smtClean="0">
                <a:latin typeface="Arial" panose="020B0604020202020204" pitchFamily="34" charset="0"/>
                <a:cs typeface="Arial" panose="020B0604020202020204" pitchFamily="34" charset="0"/>
              </a:rPr>
              <a:t>Stratify </a:t>
            </a:r>
            <a:r>
              <a:rPr lang="en-US" dirty="0">
                <a:latin typeface="Arial" panose="020B0604020202020204" pitchFamily="34" charset="0"/>
                <a:cs typeface="Arial" panose="020B0604020202020204" pitchFamily="34" charset="0"/>
              </a:rPr>
              <a:t>populations to focus </a:t>
            </a:r>
            <a:r>
              <a:rPr lang="en-US" dirty="0" smtClean="0">
                <a:latin typeface="Arial" panose="020B0604020202020204" pitchFamily="34" charset="0"/>
                <a:cs typeface="Arial" panose="020B0604020202020204" pitchFamily="34" charset="0"/>
              </a:rPr>
              <a:t>care</a:t>
            </a:r>
            <a:endParaRPr lang="en-US" dirty="0">
              <a:latin typeface="Arial" panose="020B0604020202020204" pitchFamily="34" charset="0"/>
              <a:cs typeface="Arial" panose="020B0604020202020204" pitchFamily="34" charset="0"/>
            </a:endParaRPr>
          </a:p>
          <a:p>
            <a:pPr marL="0" indent="0">
              <a:buClr>
                <a:srgbClr val="0070C0"/>
              </a:buClr>
              <a:buSzPct val="125000"/>
              <a:buNone/>
            </a:pPr>
            <a:endParaRPr lang="en-US" sz="800" dirty="0">
              <a:latin typeface="Arial" panose="020B0604020202020204" pitchFamily="34" charset="0"/>
              <a:cs typeface="Arial" panose="020B0604020202020204" pitchFamily="34" charset="0"/>
            </a:endParaRPr>
          </a:p>
          <a:p>
            <a:pPr marL="0" indent="0">
              <a:buClr>
                <a:srgbClr val="0070C0"/>
              </a:buClr>
              <a:buSzPct val="125000"/>
              <a:buNone/>
            </a:pPr>
            <a:endParaRPr lang="en-US" sz="800" dirty="0">
              <a:latin typeface="Arial" panose="020B0604020202020204" pitchFamily="34" charset="0"/>
              <a:cs typeface="Arial" panose="020B0604020202020204" pitchFamily="34" charset="0"/>
            </a:endParaRPr>
          </a:p>
          <a:p>
            <a:pPr>
              <a:buClr>
                <a:srgbClr val="0070C0"/>
              </a:buClr>
              <a:buSzPct val="125000"/>
            </a:pPr>
            <a:r>
              <a:rPr lang="en-US" dirty="0">
                <a:latin typeface="Arial" panose="020B0604020202020204" pitchFamily="34" charset="0"/>
                <a:cs typeface="Arial" panose="020B0604020202020204" pitchFamily="34" charset="0"/>
              </a:rPr>
              <a:t>Clinical </a:t>
            </a:r>
            <a:r>
              <a:rPr lang="en-US" dirty="0" smtClean="0">
                <a:latin typeface="Arial" panose="020B0604020202020204" pitchFamily="34" charset="0"/>
                <a:cs typeface="Arial" panose="020B0604020202020204" pitchFamily="34" charset="0"/>
              </a:rPr>
              <a:t>measures</a:t>
            </a:r>
          </a:p>
          <a:p>
            <a:pPr>
              <a:buClr>
                <a:srgbClr val="0070C0"/>
              </a:buClr>
              <a:buSzPct val="125000"/>
            </a:pPr>
            <a:r>
              <a:rPr lang="en-US" dirty="0" smtClean="0">
                <a:latin typeface="Arial" panose="020B0604020202020204" pitchFamily="34" charset="0"/>
                <a:cs typeface="Arial" panose="020B0604020202020204" pitchFamily="34" charset="0"/>
              </a:rPr>
              <a:t>Patient Confidence</a:t>
            </a:r>
          </a:p>
          <a:p>
            <a:pPr lvl="1">
              <a:buClr>
                <a:srgbClr val="0070C0"/>
              </a:buClr>
              <a:buSzPct val="125000"/>
            </a:pPr>
            <a:r>
              <a:rPr lang="en-US" dirty="0" smtClean="0">
                <a:latin typeface="Arial" panose="020B0604020202020204" pitchFamily="34" charset="0"/>
                <a:cs typeface="Arial" panose="020B0604020202020204" pitchFamily="34" charset="0"/>
              </a:rPr>
              <a:t>Tracking Confidence</a:t>
            </a:r>
          </a:p>
          <a:p>
            <a:pPr lvl="1">
              <a:buClr>
                <a:srgbClr val="0070C0"/>
              </a:buClr>
              <a:buSzPct val="125000"/>
            </a:pPr>
            <a:r>
              <a:rPr lang="en-US" dirty="0" smtClean="0">
                <a:latin typeface="Arial" panose="020B0604020202020204" pitchFamily="34" charset="0"/>
                <a:cs typeface="Arial" panose="020B0604020202020204" pitchFamily="34" charset="0"/>
              </a:rPr>
              <a:t>MA/Health Coaching</a:t>
            </a:r>
          </a:p>
          <a:p>
            <a:pPr lvl="2">
              <a:buClr>
                <a:srgbClr val="0070C0"/>
              </a:buClr>
              <a:buSzPct val="125000"/>
            </a:pPr>
            <a:r>
              <a:rPr lang="en-US" dirty="0" smtClean="0">
                <a:latin typeface="Arial" panose="020B0604020202020204" pitchFamily="34" charset="0"/>
                <a:cs typeface="Arial" panose="020B0604020202020204" pitchFamily="34" charset="0"/>
              </a:rPr>
              <a:t>EHR enabled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7616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868362"/>
          </a:xfrm>
        </p:spPr>
        <p:txBody>
          <a:bodyPr>
            <a:normAutofit/>
          </a:bodyPr>
          <a:lstStyle/>
          <a:p>
            <a:r>
              <a:rPr lang="en-US" dirty="0" smtClean="0">
                <a:solidFill>
                  <a:srgbClr val="0070C0"/>
                </a:solidFill>
                <a:latin typeface="Arial" panose="020B0604020202020204" pitchFamily="34" charset="0"/>
                <a:ea typeface="Verdana" pitchFamily="34" charset="0"/>
                <a:cs typeface="Arial" panose="020B0604020202020204" pitchFamily="34" charset="0"/>
              </a:rPr>
              <a:t>Clinically actionable data example</a:t>
            </a:r>
            <a:endParaRPr lang="en-US" dirty="0">
              <a:solidFill>
                <a:srgbClr val="0070C0"/>
              </a:solidFill>
              <a:latin typeface="Arial" panose="020B0604020202020204" pitchFamily="34" charset="0"/>
              <a:ea typeface="Verdana"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pic>
        <p:nvPicPr>
          <p:cNvPr id="1026" name="Picture 2" descr="https://mail.google.com/mail/u/0/?ui=2&amp;ik=0290745836&amp;view=att&amp;th=144058235356d45d&amp;attid=0.1.1&amp;disp=emb&amp;zw&amp;ats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 y="1219200"/>
            <a:ext cx="8991600" cy="592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768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868362"/>
          </a:xfrm>
        </p:spPr>
        <p:txBody>
          <a:bodyPr>
            <a:normAutofit/>
          </a:bodyPr>
          <a:lstStyle/>
          <a:p>
            <a:r>
              <a:rPr lang="en-US" dirty="0" smtClean="0">
                <a:solidFill>
                  <a:srgbClr val="0070C0"/>
                </a:solidFill>
                <a:latin typeface="Arial" panose="020B0604020202020204" pitchFamily="34" charset="0"/>
                <a:ea typeface="Verdana" pitchFamily="34" charset="0"/>
                <a:cs typeface="Arial" panose="020B0604020202020204" pitchFamily="34" charset="0"/>
              </a:rPr>
              <a:t>Patient Confidence</a:t>
            </a:r>
            <a:endParaRPr lang="en-US" dirty="0">
              <a:solidFill>
                <a:srgbClr val="0070C0"/>
              </a:solidFill>
              <a:latin typeface="Arial" panose="020B0604020202020204" pitchFamily="34" charset="0"/>
              <a:ea typeface="Verdana" pitchFamily="34" charset="0"/>
              <a:cs typeface="Arial" panose="020B0604020202020204" pitchFamily="34" charset="0"/>
            </a:endParaRPr>
          </a:p>
        </p:txBody>
      </p:sp>
      <p:pic>
        <p:nvPicPr>
          <p:cNvPr id="5" name="Picture 4"/>
          <p:cNvPicPr/>
          <p:nvPr/>
        </p:nvPicPr>
        <p:blipFill>
          <a:blip r:embed="rId3"/>
          <a:stretch>
            <a:fillRect/>
          </a:stretch>
        </p:blipFill>
        <p:spPr>
          <a:xfrm>
            <a:off x="533400" y="1473200"/>
            <a:ext cx="7239000" cy="4241799"/>
          </a:xfrm>
          <a:prstGeom prst="rect">
            <a:avLst/>
          </a:prstGeom>
        </p:spPr>
      </p:pic>
    </p:spTree>
    <p:extLst>
      <p:ext uri="{BB962C8B-B14F-4D97-AF65-F5344CB8AC3E}">
        <p14:creationId xmlns:p14="http://schemas.microsoft.com/office/powerpoint/2010/main" val="30808192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28800" y="337751"/>
            <a:ext cx="5715000" cy="113877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u="sng" dirty="0" smtClean="0">
                <a:solidFill>
                  <a:schemeClr val="tx1"/>
                </a:solidFill>
              </a:rPr>
              <a:t>Care Plan</a:t>
            </a:r>
            <a:r>
              <a:rPr lang="en-US" sz="4000" dirty="0" smtClean="0">
                <a:solidFill>
                  <a:schemeClr val="tx1"/>
                </a:solidFill>
              </a:rPr>
              <a:t> Development </a:t>
            </a:r>
          </a:p>
          <a:p>
            <a:pPr algn="ctr"/>
            <a:r>
              <a:rPr lang="en-US" sz="2800" dirty="0" smtClean="0">
                <a:solidFill>
                  <a:schemeClr val="tx1"/>
                </a:solidFill>
              </a:rPr>
              <a:t>(using the Procedure Section)</a:t>
            </a:r>
            <a:endParaRPr lang="en-US" sz="28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591300" cy="502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7116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latin typeface="Arial" panose="020B0604020202020204" pitchFamily="34" charset="0"/>
                <a:cs typeface="Arial" panose="020B0604020202020204" pitchFamily="34" charset="0"/>
              </a:rPr>
              <a:t>Advocate for funding support!</a:t>
            </a:r>
            <a:endParaRPr lang="en-US"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09800"/>
            <a:ext cx="8229600" cy="3352800"/>
          </a:xfrm>
        </p:spPr>
        <p:txBody>
          <a:bodyPr/>
          <a:lstStyle/>
          <a:p>
            <a:pPr marL="342900" lvl="1" indent="-342900">
              <a:buClr>
                <a:srgbClr val="0070C0"/>
              </a:buClr>
              <a:buSzPct val="125000"/>
              <a:buFont typeface="Arial" panose="020B0604020202020204" pitchFamily="34" charset="0"/>
              <a:buChar char="•"/>
            </a:pPr>
            <a:r>
              <a:rPr lang="en-US" dirty="0" smtClean="0">
                <a:latin typeface="Arial" panose="020B0604020202020204" pitchFamily="34" charset="0"/>
                <a:cs typeface="Arial" panose="020B0604020202020204" pitchFamily="34" charset="0"/>
              </a:rPr>
              <a:t>Vermont Blueprint</a:t>
            </a:r>
          </a:p>
          <a:p>
            <a:pPr marL="0" lvl="1" indent="0">
              <a:buClr>
                <a:srgbClr val="0070C0"/>
              </a:buClr>
              <a:buSzPct val="125000"/>
              <a:buNone/>
            </a:pPr>
            <a:endParaRPr lang="en-US" sz="800" dirty="0" smtClean="0">
              <a:latin typeface="Arial" panose="020B0604020202020204" pitchFamily="34" charset="0"/>
              <a:cs typeface="Arial" panose="020B0604020202020204" pitchFamily="34" charset="0"/>
            </a:endParaRPr>
          </a:p>
          <a:p>
            <a:pPr>
              <a:buClr>
                <a:srgbClr val="0070C0"/>
              </a:buClr>
              <a:buSzPct val="125000"/>
            </a:pPr>
            <a:r>
              <a:rPr lang="en-US" dirty="0" smtClean="0">
                <a:latin typeface="Arial" panose="020B0604020202020204" pitchFamily="34" charset="0"/>
                <a:cs typeface="Arial" panose="020B0604020202020204" pitchFamily="34" charset="0"/>
              </a:rPr>
              <a:t>Commercial payers</a:t>
            </a:r>
          </a:p>
          <a:p>
            <a:pPr marL="0" indent="0">
              <a:buClr>
                <a:srgbClr val="0070C0"/>
              </a:buClr>
              <a:buSzPct val="125000"/>
              <a:buNone/>
            </a:pPr>
            <a:endParaRPr lang="en-US" sz="800" dirty="0" smtClean="0">
              <a:latin typeface="Arial" panose="020B0604020202020204" pitchFamily="34" charset="0"/>
              <a:cs typeface="Arial" panose="020B0604020202020204" pitchFamily="34" charset="0"/>
            </a:endParaRPr>
          </a:p>
          <a:p>
            <a:pPr>
              <a:buClr>
                <a:srgbClr val="0070C0"/>
              </a:buClr>
              <a:buSzPct val="125000"/>
            </a:pPr>
            <a:r>
              <a:rPr lang="en-US" dirty="0" smtClean="0">
                <a:latin typeface="Arial" panose="020B0604020202020204" pitchFamily="34" charset="0"/>
                <a:cs typeface="Arial" panose="020B0604020202020204" pitchFamily="34" charset="0"/>
              </a:rPr>
              <a:t>Self-funded business</a:t>
            </a:r>
          </a:p>
          <a:p>
            <a:pPr marL="0" indent="0">
              <a:buClr>
                <a:srgbClr val="0070C0"/>
              </a:buClr>
              <a:buSzPct val="125000"/>
              <a:buNone/>
            </a:pPr>
            <a:endParaRPr lang="en-US" sz="800" dirty="0" smtClean="0">
              <a:latin typeface="Arial" panose="020B0604020202020204" pitchFamily="34" charset="0"/>
              <a:cs typeface="Arial" panose="020B0604020202020204" pitchFamily="34" charset="0"/>
            </a:endParaRPr>
          </a:p>
          <a:p>
            <a:pPr>
              <a:buClr>
                <a:srgbClr val="0070C0"/>
              </a:buClr>
              <a:buSzPct val="125000"/>
            </a:pPr>
            <a:r>
              <a:rPr lang="en-US" dirty="0" smtClean="0">
                <a:latin typeface="Arial" panose="020B0604020202020204" pitchFamily="34" charset="0"/>
                <a:cs typeface="Arial" panose="020B0604020202020204" pitchFamily="34" charset="0"/>
              </a:rPr>
              <a:t>Region-wide (VT + NH)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2803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8" y="152401"/>
            <a:ext cx="796615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63613" y="6367697"/>
            <a:ext cx="3886200" cy="461665"/>
          </a:xfrm>
          <a:prstGeom prst="rect">
            <a:avLst/>
          </a:prstGeom>
          <a:noFill/>
        </p:spPr>
        <p:txBody>
          <a:bodyPr wrap="square" rtlCol="0">
            <a:spAutoFit/>
          </a:bodyPr>
          <a:lstStyle/>
          <a:p>
            <a:r>
              <a:rPr lang="nn-NO" sz="1200" dirty="0"/>
              <a:t>Ann Fam Med</a:t>
            </a:r>
            <a:r>
              <a:rPr lang="nn-NO" sz="1200" b="1" dirty="0"/>
              <a:t> May/June 2013 </a:t>
            </a:r>
            <a:r>
              <a:rPr lang="nn-NO" sz="1200" dirty="0"/>
              <a:t>vol. 11 no. 3 </a:t>
            </a:r>
            <a:r>
              <a:rPr lang="nn-NO" sz="1200" b="1" dirty="0"/>
              <a:t>272-278</a:t>
            </a:r>
            <a:endParaRPr lang="en-US" sz="1200" dirty="0"/>
          </a:p>
        </p:txBody>
      </p:sp>
      <p:sp>
        <p:nvSpPr>
          <p:cNvPr id="2" name="Rectangle 1"/>
          <p:cNvSpPr/>
          <p:nvPr/>
        </p:nvSpPr>
        <p:spPr>
          <a:xfrm>
            <a:off x="3200400" y="4267200"/>
            <a:ext cx="4648200" cy="1219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729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solidFill>
                  <a:srgbClr val="0070C0"/>
                </a:solidFill>
                <a:latin typeface="Arial" panose="020B0604020202020204" pitchFamily="34" charset="0"/>
                <a:cs typeface="Arial" panose="020B0604020202020204" pitchFamily="34" charset="0"/>
              </a:rPr>
              <a:t>Joy in Practice…</a:t>
            </a: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838200"/>
            <a:ext cx="7315200" cy="6019800"/>
          </a:xfrm>
        </p:spPr>
        <p:txBody>
          <a:bodyPr>
            <a:normAutofit fontScale="85000" lnSpcReduction="20000"/>
          </a:bodyPr>
          <a:lstStyle/>
          <a:p>
            <a:pPr>
              <a:buClr>
                <a:srgbClr val="0070C0"/>
              </a:buClr>
              <a:buSzPct val="125000"/>
            </a:pPr>
            <a:r>
              <a:rPr lang="en-US" dirty="0" smtClean="0">
                <a:latin typeface="Arial" panose="020B0604020202020204" pitchFamily="34" charset="0"/>
                <a:cs typeface="Arial" panose="020B0604020202020204" pitchFamily="34" charset="0"/>
              </a:rPr>
              <a:t>Proactive planned care</a:t>
            </a:r>
          </a:p>
          <a:p>
            <a:pPr lvl="1">
              <a:buClr>
                <a:srgbClr val="0070C0"/>
              </a:buClr>
              <a:buSzPct val="125000"/>
            </a:pPr>
            <a:r>
              <a:rPr lang="en-US" dirty="0" smtClean="0">
                <a:latin typeface="Arial" panose="020B0604020202020204" pitchFamily="34" charset="0"/>
                <a:cs typeface="Arial" panose="020B0604020202020204" pitchFamily="34" charset="0"/>
              </a:rPr>
              <a:t>Pre-visit planning and lab tests</a:t>
            </a:r>
          </a:p>
          <a:p>
            <a:pPr lvl="1">
              <a:buClr>
                <a:srgbClr val="0070C0"/>
              </a:buClr>
              <a:buSzPct val="125000"/>
            </a:pPr>
            <a:endParaRPr lang="en-US" sz="1000" dirty="0" smtClean="0">
              <a:latin typeface="Arial" panose="020B0604020202020204" pitchFamily="34" charset="0"/>
              <a:cs typeface="Arial" panose="020B0604020202020204" pitchFamily="34" charset="0"/>
            </a:endParaRPr>
          </a:p>
          <a:p>
            <a:pPr>
              <a:buClr>
                <a:srgbClr val="0070C0"/>
              </a:buClr>
              <a:buSzPct val="125000"/>
            </a:pPr>
            <a:r>
              <a:rPr lang="en-US" dirty="0" smtClean="0">
                <a:latin typeface="Arial" panose="020B0604020202020204" pitchFamily="34" charset="0"/>
                <a:cs typeface="Arial" panose="020B0604020202020204" pitchFamily="34" charset="0"/>
              </a:rPr>
              <a:t>Sharing clinical care among team</a:t>
            </a:r>
          </a:p>
          <a:p>
            <a:pPr lvl="1">
              <a:buClr>
                <a:srgbClr val="0070C0"/>
              </a:buClr>
              <a:buSzPct val="125000"/>
            </a:pPr>
            <a:r>
              <a:rPr lang="en-US" dirty="0" smtClean="0">
                <a:latin typeface="Arial" panose="020B0604020202020204" pitchFamily="34" charset="0"/>
                <a:cs typeface="Arial" panose="020B0604020202020204" pitchFamily="34" charset="0"/>
              </a:rPr>
              <a:t>Expanded rooming protocols</a:t>
            </a:r>
          </a:p>
          <a:p>
            <a:pPr lvl="1">
              <a:buClr>
                <a:srgbClr val="0070C0"/>
              </a:buClr>
              <a:buSzPct val="125000"/>
            </a:pPr>
            <a:r>
              <a:rPr lang="en-US" dirty="0" smtClean="0">
                <a:latin typeface="Arial" panose="020B0604020202020204" pitchFamily="34" charset="0"/>
                <a:cs typeface="Arial" panose="020B0604020202020204" pitchFamily="34" charset="0"/>
              </a:rPr>
              <a:t>Standing orders</a:t>
            </a:r>
          </a:p>
          <a:p>
            <a:pPr lvl="1">
              <a:buClr>
                <a:srgbClr val="0070C0"/>
              </a:buClr>
              <a:buSzPct val="125000"/>
            </a:pPr>
            <a:r>
              <a:rPr lang="en-US" dirty="0" smtClean="0">
                <a:latin typeface="Arial" panose="020B0604020202020204" pitchFamily="34" charset="0"/>
                <a:cs typeface="Arial" panose="020B0604020202020204" pitchFamily="34" charset="0"/>
              </a:rPr>
              <a:t>Panel management</a:t>
            </a:r>
          </a:p>
          <a:p>
            <a:pPr lvl="1">
              <a:buClr>
                <a:srgbClr val="0070C0"/>
              </a:buClr>
              <a:buSzPct val="125000"/>
            </a:pPr>
            <a:endParaRPr lang="en-US" sz="1000" dirty="0" smtClean="0">
              <a:latin typeface="Arial" panose="020B0604020202020204" pitchFamily="34" charset="0"/>
              <a:cs typeface="Arial" panose="020B0604020202020204" pitchFamily="34" charset="0"/>
            </a:endParaRPr>
          </a:p>
          <a:p>
            <a:pPr>
              <a:buClr>
                <a:srgbClr val="0070C0"/>
              </a:buClr>
              <a:buSzPct val="125000"/>
            </a:pPr>
            <a:r>
              <a:rPr lang="en-US" dirty="0" smtClean="0">
                <a:latin typeface="Arial" panose="020B0604020202020204" pitchFamily="34" charset="0"/>
                <a:cs typeface="Arial" panose="020B0604020202020204" pitchFamily="34" charset="0"/>
              </a:rPr>
              <a:t>Sharing clerical tasks</a:t>
            </a:r>
          </a:p>
          <a:p>
            <a:pPr lvl="1">
              <a:buClr>
                <a:srgbClr val="0070C0"/>
              </a:buClr>
              <a:buSzPct val="125000"/>
            </a:pPr>
            <a:r>
              <a:rPr lang="en-US" dirty="0" smtClean="0">
                <a:latin typeface="Arial" panose="020B0604020202020204" pitchFamily="34" charset="0"/>
                <a:cs typeface="Arial" panose="020B0604020202020204" pitchFamily="34" charset="0"/>
              </a:rPr>
              <a:t>Rx management</a:t>
            </a:r>
          </a:p>
          <a:p>
            <a:pPr lvl="1">
              <a:buClr>
                <a:srgbClr val="0070C0"/>
              </a:buClr>
              <a:buSzPct val="125000"/>
            </a:pPr>
            <a:r>
              <a:rPr lang="en-US" dirty="0" smtClean="0">
                <a:latin typeface="Arial" panose="020B0604020202020204" pitchFamily="34" charset="0"/>
                <a:cs typeface="Arial" panose="020B0604020202020204" pitchFamily="34" charset="0"/>
              </a:rPr>
              <a:t>Non-physician order entry</a:t>
            </a:r>
          </a:p>
          <a:p>
            <a:pPr lvl="1">
              <a:buClr>
                <a:srgbClr val="0070C0"/>
              </a:buClr>
              <a:buSzPct val="125000"/>
            </a:pPr>
            <a:endParaRPr lang="en-US" sz="1100" dirty="0" smtClean="0">
              <a:latin typeface="Arial" panose="020B0604020202020204" pitchFamily="34" charset="0"/>
              <a:cs typeface="Arial" panose="020B0604020202020204" pitchFamily="34" charset="0"/>
            </a:endParaRPr>
          </a:p>
          <a:p>
            <a:pPr>
              <a:buClr>
                <a:srgbClr val="0070C0"/>
              </a:buClr>
              <a:buSzPct val="125000"/>
            </a:pPr>
            <a:r>
              <a:rPr lang="en-US" dirty="0" smtClean="0">
                <a:latin typeface="Arial" panose="020B0604020202020204" pitchFamily="34" charset="0"/>
                <a:cs typeface="Arial" panose="020B0604020202020204" pitchFamily="34" charset="0"/>
              </a:rPr>
              <a:t>Improved communication</a:t>
            </a:r>
          </a:p>
          <a:p>
            <a:pPr lvl="1">
              <a:buClr>
                <a:srgbClr val="0070C0"/>
              </a:buClr>
              <a:buSzPct val="125000"/>
            </a:pPr>
            <a:r>
              <a:rPr lang="en-US" dirty="0" smtClean="0">
                <a:latin typeface="Arial" panose="020B0604020202020204" pitchFamily="34" charset="0"/>
                <a:cs typeface="Arial" panose="020B0604020202020204" pitchFamily="34" charset="0"/>
              </a:rPr>
              <a:t>Verbal messaging &amp; in-box management</a:t>
            </a:r>
          </a:p>
          <a:p>
            <a:pPr lvl="1">
              <a:buClr>
                <a:srgbClr val="0070C0"/>
              </a:buClr>
              <a:buSzPct val="125000"/>
            </a:pPr>
            <a:endParaRPr lang="en-US" sz="1100" dirty="0" smtClean="0">
              <a:latin typeface="Arial" panose="020B0604020202020204" pitchFamily="34" charset="0"/>
              <a:cs typeface="Arial" panose="020B0604020202020204" pitchFamily="34" charset="0"/>
            </a:endParaRPr>
          </a:p>
          <a:p>
            <a:pPr>
              <a:buClr>
                <a:srgbClr val="0070C0"/>
              </a:buClr>
              <a:buSzPct val="125000"/>
            </a:pPr>
            <a:r>
              <a:rPr lang="en-US" dirty="0" smtClean="0">
                <a:latin typeface="Arial" panose="020B0604020202020204" pitchFamily="34" charset="0"/>
                <a:cs typeface="Arial" panose="020B0604020202020204" pitchFamily="34" charset="0"/>
              </a:rPr>
              <a:t>Improved team functioning</a:t>
            </a:r>
          </a:p>
          <a:p>
            <a:pPr lvl="1">
              <a:buClr>
                <a:srgbClr val="0070C0"/>
              </a:buClr>
              <a:buSzPct val="125000"/>
            </a:pPr>
            <a:r>
              <a:rPr lang="en-US" dirty="0" smtClean="0">
                <a:latin typeface="Arial" panose="020B0604020202020204" pitchFamily="34" charset="0"/>
                <a:cs typeface="Arial" panose="020B0604020202020204" pitchFamily="34" charset="0"/>
              </a:rPr>
              <a:t>Team meetings</a:t>
            </a:r>
          </a:p>
          <a:p>
            <a:pPr lvl="1">
              <a:buClr>
                <a:srgbClr val="0070C0"/>
              </a:buClr>
              <a:buSzPct val="125000"/>
            </a:pPr>
            <a:r>
              <a:rPr lang="en-US" dirty="0" smtClean="0">
                <a:latin typeface="Arial" panose="020B0604020202020204" pitchFamily="34" charset="0"/>
                <a:cs typeface="Arial" panose="020B0604020202020204" pitchFamily="34" charset="0"/>
              </a:rPr>
              <a:t>Work-flow mapping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816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879593"/>
                                      </p:to>
                                    </p:animClr>
                                  </p:sub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879593"/>
                                      </p:to>
                                    </p:animClr>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879593"/>
                                      </p:to>
                                    </p:animClr>
                                  </p:sub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879593"/>
                                      </p:to>
                                    </p:animClr>
                                  </p:sub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rgbClr val="879593"/>
                                      </p:to>
                                    </p:animClr>
                                  </p:sub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rgbClr val="879593"/>
                                      </p:to>
                                    </p:animClr>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rgbClr val="879593"/>
                                      </p:to>
                                    </p:animClr>
                                  </p:subTnLst>
                                </p:cTn>
                              </p:par>
                              <p:par>
                                <p:cTn id="44" presetID="42"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rgbClr val="879593"/>
                                      </p:to>
                                    </p:animClr>
                                  </p:subTnLst>
                                </p:cTn>
                              </p:par>
                              <p:par>
                                <p:cTn id="49" presetID="42"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0" end="10"/>
                                            </p:txEl>
                                          </p:spTgt>
                                        </p:tgtEl>
                                        <p:attrNameLst>
                                          <p:attrName>ppt_c</p:attrName>
                                        </p:attrNameLst>
                                      </p:cBhvr>
                                      <p:to>
                                        <a:srgbClr val="879593"/>
                                      </p:to>
                                    </p:animClr>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1000"/>
                                        <p:tgtEl>
                                          <p:spTgt spid="3">
                                            <p:txEl>
                                              <p:pRg st="12" end="12"/>
                                            </p:txEl>
                                          </p:spTgt>
                                        </p:tgtEl>
                                      </p:cBhvr>
                                    </p:animEffect>
                                    <p:anim calcmode="lin" valueType="num">
                                      <p:cBhvr>
                                        <p:cTn id="5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2" end="1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2" end="12"/>
                                            </p:txEl>
                                          </p:spTgt>
                                        </p:tgtEl>
                                        <p:attrNameLst>
                                          <p:attrName>ppt_c</p:attrName>
                                        </p:attrNameLst>
                                      </p:cBhvr>
                                      <p:to>
                                        <a:srgbClr val="879593"/>
                                      </p:to>
                                    </p:animClr>
                                  </p:subTnLst>
                                </p:cTn>
                              </p:par>
                              <p:par>
                                <p:cTn id="61" presetID="42"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3" end="13"/>
                                            </p:txEl>
                                          </p:spTgt>
                                        </p:tgtEl>
                                        <p:attrNameLst>
                                          <p:attrName>ppt_c</p:attrName>
                                        </p:attrNameLst>
                                      </p:cBhvr>
                                      <p:to>
                                        <a:srgbClr val="879593"/>
                                      </p:to>
                                    </p:animClr>
                                  </p:sub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fade">
                                      <p:cBhvr>
                                        <p:cTn id="70" dur="1000"/>
                                        <p:tgtEl>
                                          <p:spTgt spid="3">
                                            <p:txEl>
                                              <p:pRg st="15" end="15"/>
                                            </p:txEl>
                                          </p:spTgt>
                                        </p:tgtEl>
                                      </p:cBhvr>
                                    </p:animEffect>
                                    <p:anim calcmode="lin" valueType="num">
                                      <p:cBhvr>
                                        <p:cTn id="7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5" end="1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5" end="15"/>
                                            </p:txEl>
                                          </p:spTgt>
                                        </p:tgtEl>
                                        <p:attrNameLst>
                                          <p:attrName>ppt_c</p:attrName>
                                        </p:attrNameLst>
                                      </p:cBhvr>
                                      <p:to>
                                        <a:srgbClr val="879593"/>
                                      </p:to>
                                    </p:animClr>
                                  </p:subTnLst>
                                </p:cTn>
                              </p:par>
                              <p:par>
                                <p:cTn id="73" presetID="42" presetClass="entr" presetSubtype="0" fill="hold" grpId="0" nodeType="with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Effect transition="in" filter="fade">
                                      <p:cBhvr>
                                        <p:cTn id="75" dur="1000"/>
                                        <p:tgtEl>
                                          <p:spTgt spid="3">
                                            <p:txEl>
                                              <p:pRg st="16" end="16"/>
                                            </p:txEl>
                                          </p:spTgt>
                                        </p:tgtEl>
                                      </p:cBhvr>
                                    </p:animEffect>
                                    <p:anim calcmode="lin" valueType="num">
                                      <p:cBhvr>
                                        <p:cTn id="7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6" end="1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6" end="16"/>
                                            </p:txEl>
                                          </p:spTgt>
                                        </p:tgtEl>
                                        <p:attrNameLst>
                                          <p:attrName>ppt_c</p:attrName>
                                        </p:attrNameLst>
                                      </p:cBhvr>
                                      <p:to>
                                        <a:srgbClr val="879593"/>
                                      </p:to>
                                    </p:animClr>
                                  </p:subTnLst>
                                </p:cTn>
                              </p:par>
                              <p:par>
                                <p:cTn id="78" presetID="42" presetClass="entr" presetSubtype="0" fill="hold" grpId="0" nodeType="withEffect">
                                  <p:stCondLst>
                                    <p:cond delay="0"/>
                                  </p:stCondLst>
                                  <p:childTnLst>
                                    <p:set>
                                      <p:cBhvr>
                                        <p:cTn id="79" dur="1" fill="hold">
                                          <p:stCondLst>
                                            <p:cond delay="0"/>
                                          </p:stCondLst>
                                        </p:cTn>
                                        <p:tgtEl>
                                          <p:spTgt spid="3">
                                            <p:txEl>
                                              <p:pRg st="17" end="17"/>
                                            </p:txEl>
                                          </p:spTgt>
                                        </p:tgtEl>
                                        <p:attrNameLst>
                                          <p:attrName>style.visibility</p:attrName>
                                        </p:attrNameLst>
                                      </p:cBhvr>
                                      <p:to>
                                        <p:strVal val="visible"/>
                                      </p:to>
                                    </p:set>
                                    <p:animEffect transition="in" filter="fade">
                                      <p:cBhvr>
                                        <p:cTn id="80" dur="1000"/>
                                        <p:tgtEl>
                                          <p:spTgt spid="3">
                                            <p:txEl>
                                              <p:pRg st="17" end="17"/>
                                            </p:txEl>
                                          </p:spTgt>
                                        </p:tgtEl>
                                      </p:cBhvr>
                                    </p:animEffect>
                                    <p:anim calcmode="lin" valueType="num">
                                      <p:cBhvr>
                                        <p:cTn id="8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7" end="1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7" end="17"/>
                                            </p:txEl>
                                          </p:spTgt>
                                        </p:tgtEl>
                                        <p:attrNameLst>
                                          <p:attrName>ppt_c</p:attrName>
                                        </p:attrNameLst>
                                      </p:cBhvr>
                                      <p:to>
                                        <a:srgbClr val="87959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Pre-visit Planning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029199"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95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Pre-visit Planning (cont.)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322"/>
            <a:ext cx="6416255" cy="411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82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763000" cy="3700272"/>
          </a:xfrm>
        </p:spPr>
        <p:txBody>
          <a:bodyPr>
            <a:normAutofit fontScale="92500" lnSpcReduction="20000"/>
          </a:bodyPr>
          <a:lstStyle/>
          <a:p>
            <a:pPr>
              <a:buClr>
                <a:srgbClr val="0070C0"/>
              </a:buClr>
              <a:buSzPct val="125000"/>
            </a:pPr>
            <a:r>
              <a:rPr lang="en-US" sz="3000" dirty="0" smtClean="0">
                <a:latin typeface="Arial" panose="020B0604020202020204" pitchFamily="34" charset="0"/>
                <a:cs typeface="Arial" panose="020B0604020202020204" pitchFamily="34" charset="0"/>
              </a:rPr>
              <a:t>A </a:t>
            </a:r>
            <a:r>
              <a:rPr lang="en-US" sz="3000" dirty="0">
                <a:latin typeface="Arial" panose="020B0604020202020204" pitchFamily="34" charset="0"/>
                <a:cs typeface="Arial" panose="020B0604020202020204" pitchFamily="34" charset="0"/>
              </a:rPr>
              <a:t>small group of people who work together on a regular </a:t>
            </a:r>
            <a:r>
              <a:rPr lang="en-US" sz="3000" dirty="0" smtClean="0">
                <a:latin typeface="Arial" panose="020B0604020202020204" pitchFamily="34" charset="0"/>
                <a:cs typeface="Arial" panose="020B0604020202020204" pitchFamily="34" charset="0"/>
              </a:rPr>
              <a:t>basis</a:t>
            </a:r>
          </a:p>
          <a:p>
            <a:pPr>
              <a:buClr>
                <a:srgbClr val="0070C0"/>
              </a:buClr>
              <a:buSzPct val="125000"/>
            </a:pPr>
            <a:endParaRPr lang="en-US" sz="800" dirty="0">
              <a:latin typeface="Arial" panose="020B0604020202020204" pitchFamily="34" charset="0"/>
              <a:cs typeface="Arial" panose="020B0604020202020204" pitchFamily="34" charset="0"/>
            </a:endParaRPr>
          </a:p>
          <a:p>
            <a:pPr>
              <a:buClr>
                <a:srgbClr val="0070C0"/>
              </a:buClr>
              <a:buSzPct val="125000"/>
            </a:pPr>
            <a:r>
              <a:rPr lang="en-US" sz="3000" dirty="0" smtClean="0">
                <a:latin typeface="Arial" panose="020B0604020202020204" pitchFamily="34" charset="0"/>
                <a:cs typeface="Arial" panose="020B0604020202020204" pitchFamily="34" charset="0"/>
              </a:rPr>
              <a:t>Sharing </a:t>
            </a:r>
            <a:r>
              <a:rPr lang="en-US" sz="3000" dirty="0">
                <a:latin typeface="Arial" panose="020B0604020202020204" pitchFamily="34" charset="0"/>
                <a:cs typeface="Arial" panose="020B0604020202020204" pitchFamily="34" charset="0"/>
              </a:rPr>
              <a:t>an information </a:t>
            </a:r>
            <a:r>
              <a:rPr lang="en-US" sz="3000" dirty="0" smtClean="0">
                <a:latin typeface="Arial" panose="020B0604020202020204" pitchFamily="34" charset="0"/>
                <a:cs typeface="Arial" panose="020B0604020202020204" pitchFamily="34" charset="0"/>
              </a:rPr>
              <a:t>environment</a:t>
            </a:r>
          </a:p>
          <a:p>
            <a:pPr>
              <a:buClr>
                <a:srgbClr val="0070C0"/>
              </a:buClr>
              <a:buSzPct val="125000"/>
            </a:pPr>
            <a:endParaRPr lang="en-US" sz="900" dirty="0">
              <a:latin typeface="Arial" panose="020B0604020202020204" pitchFamily="34" charset="0"/>
              <a:cs typeface="Arial" panose="020B0604020202020204" pitchFamily="34" charset="0"/>
            </a:endParaRPr>
          </a:p>
          <a:p>
            <a:pPr>
              <a:buClr>
                <a:srgbClr val="0070C0"/>
              </a:buClr>
              <a:buSzPct val="125000"/>
            </a:pPr>
            <a:r>
              <a:rPr lang="en-US" sz="3000" dirty="0">
                <a:latin typeface="Arial" panose="020B0604020202020204" pitchFamily="34" charset="0"/>
                <a:cs typeface="Arial" panose="020B0604020202020204" pitchFamily="34" charset="0"/>
              </a:rPr>
              <a:t>Having clinical and business aims, &amp; linked processes </a:t>
            </a:r>
            <a:endParaRPr lang="en-US" sz="3000" dirty="0" smtClean="0">
              <a:latin typeface="Arial" panose="020B0604020202020204" pitchFamily="34" charset="0"/>
              <a:cs typeface="Arial" panose="020B0604020202020204" pitchFamily="34" charset="0"/>
            </a:endParaRPr>
          </a:p>
          <a:p>
            <a:pPr>
              <a:buClr>
                <a:srgbClr val="0070C0"/>
              </a:buClr>
              <a:buSzPct val="125000"/>
            </a:pPr>
            <a:endParaRPr lang="en-US" sz="900" dirty="0">
              <a:latin typeface="Arial" panose="020B0604020202020204" pitchFamily="34" charset="0"/>
              <a:cs typeface="Arial" panose="020B0604020202020204" pitchFamily="34" charset="0"/>
            </a:endParaRPr>
          </a:p>
          <a:p>
            <a:pPr>
              <a:buClr>
                <a:srgbClr val="0070C0"/>
              </a:buClr>
              <a:buSzPct val="125000"/>
            </a:pPr>
            <a:r>
              <a:rPr lang="en-US" sz="3000" dirty="0" smtClean="0">
                <a:latin typeface="Arial" panose="020B0604020202020204" pitchFamily="34" charset="0"/>
                <a:cs typeface="Arial" panose="020B0604020202020204" pitchFamily="34" charset="0"/>
              </a:rPr>
              <a:t>Providing </a:t>
            </a:r>
            <a:r>
              <a:rPr lang="en-US" sz="3000" dirty="0">
                <a:latin typeface="Arial" panose="020B0604020202020204" pitchFamily="34" charset="0"/>
                <a:cs typeface="Arial" panose="020B0604020202020204" pitchFamily="34" charset="0"/>
              </a:rPr>
              <a:t>care to discrete </a:t>
            </a:r>
            <a:r>
              <a:rPr lang="en-US" sz="3000" dirty="0" smtClean="0">
                <a:latin typeface="Arial" panose="020B0604020202020204" pitchFamily="34" charset="0"/>
                <a:cs typeface="Arial" panose="020B0604020202020204" pitchFamily="34" charset="0"/>
              </a:rPr>
              <a:t>subpopulations of </a:t>
            </a:r>
            <a:r>
              <a:rPr lang="en-US" sz="3000" dirty="0">
                <a:latin typeface="Arial" panose="020B0604020202020204" pitchFamily="34" charset="0"/>
                <a:cs typeface="Arial" panose="020B0604020202020204" pitchFamily="34" charset="0"/>
              </a:rPr>
              <a:t>patients </a:t>
            </a:r>
            <a:endParaRPr lang="en-US" sz="3000" dirty="0" smtClean="0">
              <a:latin typeface="Arial" panose="020B0604020202020204" pitchFamily="34" charset="0"/>
              <a:cs typeface="Arial" panose="020B0604020202020204" pitchFamily="34" charset="0"/>
            </a:endParaRPr>
          </a:p>
          <a:p>
            <a:pPr>
              <a:buClr>
                <a:srgbClr val="0070C0"/>
              </a:buClr>
              <a:buSzPct val="125000"/>
            </a:pPr>
            <a:endParaRPr lang="en-US" sz="900" dirty="0">
              <a:latin typeface="Arial" panose="020B0604020202020204" pitchFamily="34" charset="0"/>
              <a:cs typeface="Arial" panose="020B0604020202020204" pitchFamily="34" charset="0"/>
            </a:endParaRPr>
          </a:p>
          <a:p>
            <a:pPr>
              <a:buClr>
                <a:srgbClr val="0070C0"/>
              </a:buClr>
              <a:buSzPct val="125000"/>
            </a:pPr>
            <a:r>
              <a:rPr lang="en-US" sz="3000" dirty="0" smtClean="0">
                <a:latin typeface="Arial" panose="020B0604020202020204" pitchFamily="34" charset="0"/>
                <a:cs typeface="Arial" panose="020B0604020202020204" pitchFamily="34" charset="0"/>
              </a:rPr>
              <a:t>Producing </a:t>
            </a:r>
            <a:r>
              <a:rPr lang="en-US" sz="3000" dirty="0">
                <a:latin typeface="Arial" panose="020B0604020202020204" pitchFamily="34" charset="0"/>
                <a:cs typeface="Arial" panose="020B0604020202020204" pitchFamily="34" charset="0"/>
              </a:rPr>
              <a:t>performance outcomes</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p>
            <a:pPr>
              <a:buClr>
                <a:srgbClr val="0070C0"/>
              </a:buClr>
              <a:buSzPct val="125000"/>
            </a:pP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33400" y="152400"/>
            <a:ext cx="8229600" cy="868362"/>
          </a:xfrm>
        </p:spPr>
        <p:txBody>
          <a:bodyPr/>
          <a:lstStyle/>
          <a:p>
            <a:pPr algn="ctr"/>
            <a:r>
              <a:rPr lang="en-US" dirty="0" smtClean="0">
                <a:solidFill>
                  <a:srgbClr val="0070C0"/>
                </a:solidFill>
                <a:latin typeface="Arial" panose="020B0604020202020204" pitchFamily="34" charset="0"/>
                <a:cs typeface="Arial" panose="020B0604020202020204" pitchFamily="34" charset="0"/>
              </a:rPr>
              <a:t>Clinical Microsystem</a:t>
            </a:r>
            <a:endParaRPr lang="en-US"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3962400" y="5793799"/>
            <a:ext cx="4800600" cy="646331"/>
          </a:xfrm>
          <a:prstGeom prst="rect">
            <a:avLst/>
          </a:prstGeom>
          <a:noFill/>
          <a:ln>
            <a:solidFill>
              <a:schemeClr val="tx1"/>
            </a:solidFill>
          </a:ln>
        </p:spPr>
        <p:txBody>
          <a:bodyPr wrap="square" rtlCol="0">
            <a:spAutoFit/>
          </a:bodyPr>
          <a:lstStyle/>
          <a:p>
            <a:pPr algn="ctr"/>
            <a:r>
              <a:rPr lang="en-US" dirty="0">
                <a:solidFill>
                  <a:prstClr val="black"/>
                </a:solidFill>
              </a:rPr>
              <a:t>The Dartmouth Institute for Health Policy and Clinical Practice</a:t>
            </a:r>
          </a:p>
        </p:txBody>
      </p:sp>
    </p:spTree>
    <p:extLst>
      <p:ext uri="{BB962C8B-B14F-4D97-AF65-F5344CB8AC3E}">
        <p14:creationId xmlns:p14="http://schemas.microsoft.com/office/powerpoint/2010/main" val="549574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0782"/>
            <a:ext cx="5327158" cy="6837218"/>
          </a:xfrm>
          <a:prstGeom prst="rect">
            <a:avLst/>
          </a:prstGeom>
          <a:gradFill>
            <a:gsLst>
              <a:gs pos="4000">
                <a:srgbClr val="5E9EFF"/>
              </a:gs>
              <a:gs pos="39999">
                <a:srgbClr val="85C2FF"/>
              </a:gs>
              <a:gs pos="70000">
                <a:srgbClr val="C4D6EB"/>
              </a:gs>
              <a:gs pos="100000">
                <a:srgbClr val="FFEBFA"/>
              </a:gs>
            </a:gsLst>
            <a:lin ang="5400000" scaled="0"/>
          </a:gradFill>
          <a:ln w="9525">
            <a:solidFill>
              <a:schemeClr val="tx1"/>
            </a:solidFill>
            <a:miter lim="800000"/>
            <a:headEnd/>
            <a:tailEnd/>
          </a:ln>
          <a:effectLst/>
        </p:spPr>
      </p:pic>
      <p:sp>
        <p:nvSpPr>
          <p:cNvPr id="3" name="TextBox 2"/>
          <p:cNvSpPr txBox="1"/>
          <p:nvPr/>
        </p:nvSpPr>
        <p:spPr>
          <a:xfrm>
            <a:off x="457200" y="428179"/>
            <a:ext cx="2667000" cy="6001643"/>
          </a:xfrm>
          <a:prstGeom prst="rect">
            <a:avLst/>
          </a:prstGeom>
          <a:noFill/>
          <a:ln>
            <a:noFill/>
          </a:ln>
        </p:spPr>
        <p:txBody>
          <a:bodyPr wrap="square" rtlCol="0">
            <a:spAutoFit/>
          </a:bodyPr>
          <a:lstStyle/>
          <a:p>
            <a:pPr algn="ctr"/>
            <a:r>
              <a:rPr lang="en-US" sz="2800" dirty="0" smtClean="0">
                <a:solidFill>
                  <a:schemeClr val="bg1"/>
                </a:solidFill>
                <a:latin typeface="Arial" panose="020B0604020202020204" pitchFamily="34" charset="0"/>
                <a:cs typeface="Arial" panose="020B0604020202020204" pitchFamily="34" charset="0"/>
              </a:rPr>
              <a:t>Process Map Example – Asthma visit</a:t>
            </a:r>
          </a:p>
          <a:p>
            <a:endParaRPr lang="en-US" sz="28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Others include:</a:t>
            </a:r>
          </a:p>
          <a:p>
            <a:endParaRPr lang="en-US" sz="2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Chart prep.</a:t>
            </a:r>
          </a:p>
          <a:p>
            <a:pPr marL="457200" indent="-4572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Pt check-in</a:t>
            </a:r>
          </a:p>
          <a:p>
            <a:pPr marL="457200" indent="-4572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Pt check-out</a:t>
            </a:r>
          </a:p>
          <a:p>
            <a:pPr marL="457200" indent="-4572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DM visit</a:t>
            </a:r>
          </a:p>
          <a:p>
            <a:pPr marL="457200" indent="-4572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Triage</a:t>
            </a:r>
          </a:p>
          <a:p>
            <a:pPr marL="457200" indent="-4572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Lab results</a:t>
            </a:r>
          </a:p>
          <a:p>
            <a:pPr marL="457200" indent="-4572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etc.</a:t>
            </a:r>
          </a:p>
          <a:p>
            <a:pPr marL="457200" indent="-4572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etc.</a:t>
            </a:r>
          </a:p>
          <a:p>
            <a:pPr marL="457200" indent="-4572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23 – so far…</a:t>
            </a:r>
          </a:p>
        </p:txBody>
      </p:sp>
    </p:spTree>
    <p:extLst>
      <p:ext uri="{BB962C8B-B14F-4D97-AF65-F5344CB8AC3E}">
        <p14:creationId xmlns:p14="http://schemas.microsoft.com/office/powerpoint/2010/main" val="1557313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458200" cy="3340291"/>
          </a:xfrm>
        </p:spPr>
        <p:txBody>
          <a:bodyPr/>
          <a:lstStyle/>
          <a:p>
            <a:pPr>
              <a:buClr>
                <a:srgbClr val="0070C0"/>
              </a:buClr>
              <a:buSzPct val="125000"/>
            </a:pPr>
            <a:r>
              <a:rPr lang="en-US" dirty="0" smtClean="0"/>
              <a:t>Displaying </a:t>
            </a:r>
            <a:r>
              <a:rPr lang="en-US" dirty="0"/>
              <a:t>measures of </a:t>
            </a:r>
            <a:r>
              <a:rPr lang="en-US" dirty="0" smtClean="0"/>
              <a:t>healthcare is </a:t>
            </a:r>
            <a:r>
              <a:rPr lang="en-US" dirty="0"/>
              <a:t>essential to becoming aware of </a:t>
            </a:r>
            <a:r>
              <a:rPr lang="en-US" dirty="0" smtClean="0"/>
              <a:t>performance gaps. </a:t>
            </a:r>
          </a:p>
          <a:p>
            <a:pPr marL="109728" indent="0">
              <a:buClr>
                <a:srgbClr val="0070C0"/>
              </a:buClr>
              <a:buSzPct val="125000"/>
              <a:buNone/>
            </a:pPr>
            <a:endParaRPr lang="en-US" sz="800" dirty="0"/>
          </a:p>
          <a:p>
            <a:pPr>
              <a:buClr>
                <a:srgbClr val="0070C0"/>
              </a:buClr>
              <a:buSzPct val="125000"/>
            </a:pPr>
            <a:r>
              <a:rPr lang="en-US" dirty="0"/>
              <a:t>A</a:t>
            </a:r>
            <a:r>
              <a:rPr lang="en-US" dirty="0" smtClean="0"/>
              <a:t>wareness is essential to formulating any intervention </a:t>
            </a:r>
            <a:r>
              <a:rPr lang="en-US" dirty="0"/>
              <a:t>to improve.</a:t>
            </a:r>
          </a:p>
        </p:txBody>
      </p:sp>
      <p:sp>
        <p:nvSpPr>
          <p:cNvPr id="3" name="Title 2"/>
          <p:cNvSpPr>
            <a:spLocks noGrp="1"/>
          </p:cNvSpPr>
          <p:nvPr>
            <p:ph type="title"/>
          </p:nvPr>
        </p:nvSpPr>
        <p:spPr>
          <a:xfrm>
            <a:off x="457200" y="274638"/>
            <a:ext cx="8229600" cy="1935162"/>
          </a:xfrm>
        </p:spPr>
        <p:txBody>
          <a:bodyPr>
            <a:noAutofit/>
          </a:bodyPr>
          <a:lstStyle/>
          <a:p>
            <a:pPr lvl="0" algn="ctr"/>
            <a:r>
              <a:rPr lang="en-US" dirty="0">
                <a:solidFill>
                  <a:srgbClr val="0070C0"/>
                </a:solidFill>
                <a:latin typeface="Arial" panose="020B0604020202020204" pitchFamily="34" charset="0"/>
                <a:cs typeface="Arial" panose="020B0604020202020204" pitchFamily="34" charset="0"/>
              </a:rPr>
              <a:t>“When you change the way you look at things, the things you look at change</a:t>
            </a:r>
            <a:r>
              <a:rPr lang="en-US" dirty="0" smtClean="0">
                <a:solidFill>
                  <a:srgbClr val="0070C0"/>
                </a:solidFill>
                <a:latin typeface="Arial" panose="020B0604020202020204" pitchFamily="34" charset="0"/>
                <a:cs typeface="Arial" panose="020B0604020202020204" pitchFamily="34" charset="0"/>
              </a:rPr>
              <a:t>.”</a:t>
            </a:r>
            <a:endParaRPr 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6940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5859"/>
            <a:ext cx="8839200" cy="726141"/>
          </a:xfrm>
        </p:spPr>
        <p:txBody>
          <a:bodyPr>
            <a:normAutofit fontScale="90000"/>
          </a:bodyPr>
          <a:lstStyle/>
          <a:p>
            <a:r>
              <a:rPr lang="en-US" dirty="0" smtClean="0">
                <a:solidFill>
                  <a:schemeClr val="accent1">
                    <a:lumMod val="75000"/>
                  </a:schemeClr>
                </a:solidFill>
                <a:latin typeface="Verdana" pitchFamily="34" charset="0"/>
                <a:ea typeface="Verdana" pitchFamily="34" charset="0"/>
                <a:cs typeface="Verdana" pitchFamily="34" charset="0"/>
              </a:rPr>
              <a:t>Improving Management - Asthma</a:t>
            </a:r>
            <a:endParaRPr lang="en-US" dirty="0">
              <a:solidFill>
                <a:schemeClr val="accent1">
                  <a:lumMod val="75000"/>
                </a:schemeClr>
              </a:solidFill>
              <a:latin typeface="Verdana" pitchFamily="34" charset="0"/>
              <a:ea typeface="Verdana" pitchFamily="34" charset="0"/>
              <a:cs typeface="Verdana" pitchFamily="34" charset="0"/>
            </a:endParaRPr>
          </a:p>
        </p:txBody>
      </p:sp>
      <p:graphicFrame>
        <p:nvGraphicFramePr>
          <p:cNvPr id="5" name="Chart 4"/>
          <p:cNvGraphicFramePr>
            <a:graphicFrameLocks noGrp="1" noChangeAspect="1"/>
          </p:cNvGraphicFramePr>
          <p:nvPr>
            <p:extLst>
              <p:ext uri="{D42A27DB-BD31-4B8C-83A1-F6EECF244321}">
                <p14:modId xmlns:p14="http://schemas.microsoft.com/office/powerpoint/2010/main" val="1674238786"/>
              </p:ext>
            </p:extLst>
          </p:nvPr>
        </p:nvGraphicFramePr>
        <p:xfrm>
          <a:off x="596174" y="914400"/>
          <a:ext cx="7951652" cy="576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3255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9909</TotalTime>
  <Words>807</Words>
  <Application>Microsoft Macintosh PowerPoint</Application>
  <PresentationFormat>On-screen Show (4:3)</PresentationFormat>
  <Paragraphs>129</Paragraphs>
  <Slides>14</Slides>
  <Notes>8</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1_Concourse</vt:lpstr>
      <vt:lpstr>2_Concourse</vt:lpstr>
      <vt:lpstr>Office Theme</vt:lpstr>
      <vt:lpstr>PowerPoint Presentation</vt:lpstr>
      <vt:lpstr>PowerPoint Presentation</vt:lpstr>
      <vt:lpstr>Joy in Practice…</vt:lpstr>
      <vt:lpstr>Pre-visit Planning</vt:lpstr>
      <vt:lpstr>Pre-visit Planning (cont.)</vt:lpstr>
      <vt:lpstr>Clinical Microsystem</vt:lpstr>
      <vt:lpstr>PowerPoint Presentation</vt:lpstr>
      <vt:lpstr>“When you change the way you look at things, the things you look at change.”</vt:lpstr>
      <vt:lpstr>Improving Management - Asthma</vt:lpstr>
      <vt:lpstr>New Directions</vt:lpstr>
      <vt:lpstr>Clinically actionable data example</vt:lpstr>
      <vt:lpstr>Patient Confidence</vt:lpstr>
      <vt:lpstr>PowerPoint Presentation</vt:lpstr>
      <vt:lpstr>Advocate for funding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 Nunlist</dc:creator>
  <cp:lastModifiedBy>Sean Uiterwyk</cp:lastModifiedBy>
  <cp:revision>25</cp:revision>
  <dcterms:created xsi:type="dcterms:W3CDTF">2014-01-22T15:03:00Z</dcterms:created>
  <dcterms:modified xsi:type="dcterms:W3CDTF">2014-02-07T21:48:29Z</dcterms:modified>
</cp:coreProperties>
</file>